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5" r:id="rId6"/>
  </p:sldMasterIdLst>
  <p:notesMasterIdLst>
    <p:notesMasterId r:id="rId21"/>
  </p:notesMasterIdLst>
  <p:handoutMasterIdLst>
    <p:handoutMasterId r:id="rId22"/>
  </p:handoutMasterIdLst>
  <p:sldIdLst>
    <p:sldId id="276" r:id="rId7"/>
    <p:sldId id="260" r:id="rId8"/>
    <p:sldId id="300" r:id="rId9"/>
    <p:sldId id="298" r:id="rId10"/>
    <p:sldId id="301" r:id="rId11"/>
    <p:sldId id="431" r:id="rId12"/>
    <p:sldId id="279" r:id="rId13"/>
    <p:sldId id="275" r:id="rId14"/>
    <p:sldId id="280" r:id="rId15"/>
    <p:sldId id="290" r:id="rId16"/>
    <p:sldId id="282" r:id="rId17"/>
    <p:sldId id="283" r:id="rId18"/>
    <p:sldId id="284" r:id="rId19"/>
    <p:sldId id="268" r:id="rId20"/>
  </p:sldIdLst>
  <p:sldSz cx="12239625" cy="6884988"/>
  <p:notesSz cx="6797675" cy="9928225"/>
  <p:defaultTextStyle>
    <a:defPPr>
      <a:defRPr lang="de-DE"/>
    </a:defPPr>
    <a:lvl1pPr marL="0" algn="l" defTabSz="1092799" rtl="0" eaLnBrk="1" latinLnBrk="0" hangingPunct="1">
      <a:defRPr sz="2151" kern="1200">
        <a:solidFill>
          <a:schemeClr val="tx1"/>
        </a:solidFill>
        <a:latin typeface="+mn-lt"/>
        <a:ea typeface="+mn-ea"/>
        <a:cs typeface="+mn-cs"/>
      </a:defRPr>
    </a:lvl1pPr>
    <a:lvl2pPr marL="546400" algn="l" defTabSz="1092799" rtl="0" eaLnBrk="1" latinLnBrk="0" hangingPunct="1">
      <a:defRPr sz="2151" kern="1200">
        <a:solidFill>
          <a:schemeClr val="tx1"/>
        </a:solidFill>
        <a:latin typeface="+mn-lt"/>
        <a:ea typeface="+mn-ea"/>
        <a:cs typeface="+mn-cs"/>
      </a:defRPr>
    </a:lvl2pPr>
    <a:lvl3pPr marL="1092799" algn="l" defTabSz="1092799" rtl="0" eaLnBrk="1" latinLnBrk="0" hangingPunct="1">
      <a:defRPr sz="2151" kern="1200">
        <a:solidFill>
          <a:schemeClr val="tx1"/>
        </a:solidFill>
        <a:latin typeface="+mn-lt"/>
        <a:ea typeface="+mn-ea"/>
        <a:cs typeface="+mn-cs"/>
      </a:defRPr>
    </a:lvl3pPr>
    <a:lvl4pPr marL="1639199" algn="l" defTabSz="1092799" rtl="0" eaLnBrk="1" latinLnBrk="0" hangingPunct="1">
      <a:defRPr sz="2151" kern="1200">
        <a:solidFill>
          <a:schemeClr val="tx1"/>
        </a:solidFill>
        <a:latin typeface="+mn-lt"/>
        <a:ea typeface="+mn-ea"/>
        <a:cs typeface="+mn-cs"/>
      </a:defRPr>
    </a:lvl4pPr>
    <a:lvl5pPr marL="2185599" algn="l" defTabSz="1092799" rtl="0" eaLnBrk="1" latinLnBrk="0" hangingPunct="1">
      <a:defRPr sz="2151" kern="1200">
        <a:solidFill>
          <a:schemeClr val="tx1"/>
        </a:solidFill>
        <a:latin typeface="+mn-lt"/>
        <a:ea typeface="+mn-ea"/>
        <a:cs typeface="+mn-cs"/>
      </a:defRPr>
    </a:lvl5pPr>
    <a:lvl6pPr marL="2731999" algn="l" defTabSz="1092799" rtl="0" eaLnBrk="1" latinLnBrk="0" hangingPunct="1">
      <a:defRPr sz="2151" kern="1200">
        <a:solidFill>
          <a:schemeClr val="tx1"/>
        </a:solidFill>
        <a:latin typeface="+mn-lt"/>
        <a:ea typeface="+mn-ea"/>
        <a:cs typeface="+mn-cs"/>
      </a:defRPr>
    </a:lvl6pPr>
    <a:lvl7pPr marL="3278398" algn="l" defTabSz="1092799" rtl="0" eaLnBrk="1" latinLnBrk="0" hangingPunct="1">
      <a:defRPr sz="2151" kern="1200">
        <a:solidFill>
          <a:schemeClr val="tx1"/>
        </a:solidFill>
        <a:latin typeface="+mn-lt"/>
        <a:ea typeface="+mn-ea"/>
        <a:cs typeface="+mn-cs"/>
      </a:defRPr>
    </a:lvl7pPr>
    <a:lvl8pPr marL="3824798" algn="l" defTabSz="1092799" rtl="0" eaLnBrk="1" latinLnBrk="0" hangingPunct="1">
      <a:defRPr sz="2151" kern="1200">
        <a:solidFill>
          <a:schemeClr val="tx1"/>
        </a:solidFill>
        <a:latin typeface="+mn-lt"/>
        <a:ea typeface="+mn-ea"/>
        <a:cs typeface="+mn-cs"/>
      </a:defRPr>
    </a:lvl8pPr>
    <a:lvl9pPr marL="4371198" algn="l" defTabSz="1092799" rtl="0" eaLnBrk="1" latinLnBrk="0" hangingPunct="1">
      <a:defRPr sz="215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4628" autoAdjust="0"/>
  </p:normalViewPr>
  <p:slideViewPr>
    <p:cSldViewPr snapToGrid="0">
      <p:cViewPr varScale="1">
        <p:scale>
          <a:sx n="103" d="100"/>
          <a:sy n="103" d="100"/>
        </p:scale>
        <p:origin x="107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49"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1F2C1DB1-0B36-47ED-9F28-C923B0234781}" type="datetimeFigureOut">
              <a:rPr lang="de-DE" smtClean="0"/>
              <a:t>10.05.2023</a:t>
            </a:fld>
            <a:endParaRPr lang="de-DE" dirty="0"/>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11295E3-2A8A-4DE1-8B02-737B037D9940}" type="slidenum">
              <a:rPr lang="de-DE" smtClean="0"/>
              <a:t>‹Nr.›</a:t>
            </a:fld>
            <a:endParaRPr lang="de-DE" dirty="0"/>
          </a:p>
        </p:txBody>
      </p:sp>
    </p:spTree>
    <p:extLst>
      <p:ext uri="{BB962C8B-B14F-4D97-AF65-F5344CB8AC3E}">
        <p14:creationId xmlns:p14="http://schemas.microsoft.com/office/powerpoint/2010/main" val="3740385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91DEAD1-67E2-4A84-ADC8-A6C72CBA97FB}" type="datetimeFigureOut">
              <a:rPr lang="de-DE" smtClean="0"/>
              <a:t>10.05.2023</a:t>
            </a:fld>
            <a:endParaRPr lang="de-DE"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35CFFDD-70F1-45FB-A4BA-81BC635DAB07}" type="slidenum">
              <a:rPr lang="de-DE" smtClean="0"/>
              <a:t>‹Nr.›</a:t>
            </a:fld>
            <a:endParaRPr lang="de-DE" dirty="0"/>
          </a:p>
        </p:txBody>
      </p:sp>
    </p:spTree>
    <p:extLst>
      <p:ext uri="{BB962C8B-B14F-4D97-AF65-F5344CB8AC3E}">
        <p14:creationId xmlns:p14="http://schemas.microsoft.com/office/powerpoint/2010/main" val="1773114545"/>
      </p:ext>
    </p:extLst>
  </p:cSld>
  <p:clrMap bg1="lt1" tx1="dk1" bg2="lt2" tx2="dk2" accent1="accent1" accent2="accent2" accent3="accent3" accent4="accent4" accent5="accent5" accent6="accent6" hlink="hlink" folHlink="folHlink"/>
  <p:notesStyle>
    <a:lvl1pPr marL="0" algn="l" defTabSz="1092799" rtl="0" eaLnBrk="1" latinLnBrk="0" hangingPunct="1">
      <a:defRPr sz="1434" kern="1200">
        <a:solidFill>
          <a:schemeClr val="tx1"/>
        </a:solidFill>
        <a:latin typeface="+mn-lt"/>
        <a:ea typeface="+mn-ea"/>
        <a:cs typeface="+mn-cs"/>
      </a:defRPr>
    </a:lvl1pPr>
    <a:lvl2pPr marL="546400" algn="l" defTabSz="1092799" rtl="0" eaLnBrk="1" latinLnBrk="0" hangingPunct="1">
      <a:defRPr sz="1434" kern="1200">
        <a:solidFill>
          <a:schemeClr val="tx1"/>
        </a:solidFill>
        <a:latin typeface="+mn-lt"/>
        <a:ea typeface="+mn-ea"/>
        <a:cs typeface="+mn-cs"/>
      </a:defRPr>
    </a:lvl2pPr>
    <a:lvl3pPr marL="1092799" algn="l" defTabSz="1092799" rtl="0" eaLnBrk="1" latinLnBrk="0" hangingPunct="1">
      <a:defRPr sz="1434" kern="1200">
        <a:solidFill>
          <a:schemeClr val="tx1"/>
        </a:solidFill>
        <a:latin typeface="+mn-lt"/>
        <a:ea typeface="+mn-ea"/>
        <a:cs typeface="+mn-cs"/>
      </a:defRPr>
    </a:lvl3pPr>
    <a:lvl4pPr marL="1639199" algn="l" defTabSz="1092799" rtl="0" eaLnBrk="1" latinLnBrk="0" hangingPunct="1">
      <a:defRPr sz="1434" kern="1200">
        <a:solidFill>
          <a:schemeClr val="tx1"/>
        </a:solidFill>
        <a:latin typeface="+mn-lt"/>
        <a:ea typeface="+mn-ea"/>
        <a:cs typeface="+mn-cs"/>
      </a:defRPr>
    </a:lvl4pPr>
    <a:lvl5pPr marL="2185599" algn="l" defTabSz="1092799" rtl="0" eaLnBrk="1" latinLnBrk="0" hangingPunct="1">
      <a:defRPr sz="1434" kern="1200">
        <a:solidFill>
          <a:schemeClr val="tx1"/>
        </a:solidFill>
        <a:latin typeface="+mn-lt"/>
        <a:ea typeface="+mn-ea"/>
        <a:cs typeface="+mn-cs"/>
      </a:defRPr>
    </a:lvl5pPr>
    <a:lvl6pPr marL="2731999" algn="l" defTabSz="1092799" rtl="0" eaLnBrk="1" latinLnBrk="0" hangingPunct="1">
      <a:defRPr sz="1434" kern="1200">
        <a:solidFill>
          <a:schemeClr val="tx1"/>
        </a:solidFill>
        <a:latin typeface="+mn-lt"/>
        <a:ea typeface="+mn-ea"/>
        <a:cs typeface="+mn-cs"/>
      </a:defRPr>
    </a:lvl6pPr>
    <a:lvl7pPr marL="3278398" algn="l" defTabSz="1092799" rtl="0" eaLnBrk="1" latinLnBrk="0" hangingPunct="1">
      <a:defRPr sz="1434" kern="1200">
        <a:solidFill>
          <a:schemeClr val="tx1"/>
        </a:solidFill>
        <a:latin typeface="+mn-lt"/>
        <a:ea typeface="+mn-ea"/>
        <a:cs typeface="+mn-cs"/>
      </a:defRPr>
    </a:lvl7pPr>
    <a:lvl8pPr marL="3824798" algn="l" defTabSz="1092799" rtl="0" eaLnBrk="1" latinLnBrk="0" hangingPunct="1">
      <a:defRPr sz="1434" kern="1200">
        <a:solidFill>
          <a:schemeClr val="tx1"/>
        </a:solidFill>
        <a:latin typeface="+mn-lt"/>
        <a:ea typeface="+mn-ea"/>
        <a:cs typeface="+mn-cs"/>
      </a:defRPr>
    </a:lvl8pPr>
    <a:lvl9pPr marL="4371198" algn="l" defTabSz="1092799" rtl="0" eaLnBrk="1" latinLnBrk="0" hangingPunct="1">
      <a:defRPr sz="14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1</a:t>
            </a:fld>
            <a:endParaRPr lang="de-DE" dirty="0"/>
          </a:p>
        </p:txBody>
      </p:sp>
    </p:spTree>
    <p:extLst>
      <p:ext uri="{BB962C8B-B14F-4D97-AF65-F5344CB8AC3E}">
        <p14:creationId xmlns:p14="http://schemas.microsoft.com/office/powerpoint/2010/main" val="302521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14</a:t>
            </a:fld>
            <a:endParaRPr lang="de-DE" dirty="0"/>
          </a:p>
        </p:txBody>
      </p:sp>
    </p:spTree>
    <p:extLst>
      <p:ext uri="{BB962C8B-B14F-4D97-AF65-F5344CB8AC3E}">
        <p14:creationId xmlns:p14="http://schemas.microsoft.com/office/powerpoint/2010/main" val="2335948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000"/>
            <a:ext cx="12149999" cy="33834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36800"/>
            <a:ext cx="10800000" cy="247133"/>
          </a:xfrm>
          <a:prstGeom prst="rect">
            <a:avLst/>
          </a:prstGeom>
        </p:spPr>
        <p:txBody>
          <a:bodyPr lIns="0" tIns="0" rIns="0" bIns="0" anchor="ctr" anchorCtr="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24" name="Bildplatzhalter 31" descr="Platzhalter für ein Bild." title="Bildplatzhalter"/>
          <p:cNvSpPr>
            <a:spLocks noGrp="1"/>
          </p:cNvSpPr>
          <p:nvPr>
            <p:ph type="pic" sz="quarter" idx="11" hasCustomPrompt="1"/>
          </p:nvPr>
        </p:nvSpPr>
        <p:spPr>
          <a:xfrm>
            <a:off x="90000" y="457200"/>
            <a:ext cx="12150000" cy="563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983600"/>
            <a:ext cx="4140000"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33200"/>
            <a:ext cx="4140000" cy="808459"/>
          </a:xfrm>
          <a:prstGeom prst="rect">
            <a:avLst/>
          </a:prstGeom>
          <a:solidFill>
            <a:schemeClr val="bg1">
              <a:alpha val="75000"/>
            </a:schemeClr>
          </a:solidFill>
        </p:spPr>
        <p:txBody>
          <a:bodyPr wrap="square" lIns="270000" tIns="72000" rIns="270000" bIns="180000">
            <a:spAutoFit/>
          </a:bodyPr>
          <a:lstStyle>
            <a:lvl1pPr marL="0" indent="0">
              <a:buNone/>
              <a:defRPr sz="180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p:cNvSpPr>
          <p:nvPr>
            <p:ph type="pic" sz="quarter" idx="18" hasCustomPrompt="1"/>
          </p:nvPr>
        </p:nvSpPr>
        <p:spPr>
          <a:xfrm>
            <a:off x="90000" y="6206143"/>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78348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pic>
        <p:nvPicPr>
          <p:cNvPr id="10" name="Grafik 9" descr="Roter Farbverlauf." title="Hintergrund"/>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5403180"/>
            <a:ext cx="12150000" cy="1481808"/>
          </a:xfrm>
          <a:prstGeom prst="rect">
            <a:avLst/>
          </a:prstGeom>
        </p:spPr>
      </p:pic>
      <p:sp>
        <p:nvSpPr>
          <p:cNvPr id="15" name="Titel 13" descr="Platzhalter für den Titel der Folie." title="Titelplatzhalter"/>
          <p:cNvSpPr>
            <a:spLocks noGrp="1"/>
          </p:cNvSpPr>
          <p:nvPr>
            <p:ph type="title" hasCustomPrompt="1"/>
          </p:nvPr>
        </p:nvSpPr>
        <p:spPr>
          <a:xfrm>
            <a:off x="590400" y="5516710"/>
            <a:ext cx="11015663" cy="860624"/>
          </a:xfrm>
        </p:spPr>
        <p:txBody>
          <a:bodyPr/>
          <a:lstStyle>
            <a:lvl1pPr>
              <a:defRPr>
                <a:solidFill>
                  <a:schemeClr val="bg1"/>
                </a:solidFill>
              </a:defRPr>
            </a:lvl1pPr>
          </a:lstStyle>
          <a:p>
            <a:r>
              <a:rPr lang="de-DE" dirty="0"/>
              <a:t>Hier steht Ihre Kapitelheadline</a:t>
            </a:r>
            <a:br>
              <a:rPr lang="de-DE" dirty="0"/>
            </a:br>
            <a:r>
              <a:rPr lang="de-DE" dirty="0"/>
              <a:t>mit bis zu zwei </a:t>
            </a:r>
            <a:r>
              <a:rPr lang="de-DE" noProof="0" dirty="0"/>
              <a:t>Zeilen</a:t>
            </a:r>
            <a:endParaRPr lang="de-DE" dirty="0"/>
          </a:p>
        </p:txBody>
      </p:sp>
      <p:sp>
        <p:nvSpPr>
          <p:cNvPr id="12" name="Textplatzhalter 5" descr="Platzhalter für die Subheadline." title="Subheadlineplatzhalter"/>
          <p:cNvSpPr>
            <a:spLocks noGrp="1"/>
          </p:cNvSpPr>
          <p:nvPr>
            <p:ph type="body" sz="quarter" idx="18" hasCustomPrompt="1"/>
          </p:nvPr>
        </p:nvSpPr>
        <p:spPr>
          <a:xfrm>
            <a:off x="590400" y="6408338"/>
            <a:ext cx="11016294" cy="289165"/>
          </a:xfrm>
          <a:prstGeom prst="rect">
            <a:avLst/>
          </a:prstGeom>
        </p:spPr>
        <p:txBody>
          <a:bodyPr lIns="9000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a:t>
            </a:r>
          </a:p>
        </p:txBody>
      </p:sp>
      <p:sp>
        <p:nvSpPr>
          <p:cNvPr id="13" name="Bildplatzhalter 16" descr="Platzhalter für ein Bild." title="Bildplatzhalter"/>
          <p:cNvSpPr>
            <a:spLocks noGrp="1"/>
          </p:cNvSpPr>
          <p:nvPr>
            <p:ph type="pic" sz="quarter" idx="19" hasCustomPrompt="1"/>
          </p:nvPr>
        </p:nvSpPr>
        <p:spPr>
          <a:xfrm>
            <a:off x="89999" y="90354"/>
            <a:ext cx="12150000" cy="5313600"/>
          </a:xfrm>
          <a:prstGeom prst="snipRoundRect">
            <a:avLst>
              <a:gd name="adj1" fmla="val 4940"/>
              <a:gd name="adj2" fmla="val 0"/>
            </a:avLst>
          </a:prstGeom>
        </p:spPr>
        <p:txBody>
          <a:bodyPr>
            <a:normAutofit/>
          </a:bodyPr>
          <a:lstStyle>
            <a:lvl1pPr marL="0" indent="0">
              <a:buNone/>
              <a:defRPr sz="1200"/>
            </a:lvl1pPr>
          </a:lstStyle>
          <a:p>
            <a:r>
              <a:rPr lang="en-US" dirty="0" err="1"/>
              <a:t>Bild</a:t>
            </a:r>
            <a:r>
              <a:rPr lang="en-US" dirty="0"/>
              <a:t> </a:t>
            </a:r>
            <a:r>
              <a:rPr lang="en-US" dirty="0" err="1"/>
              <a:t>einfügen</a:t>
            </a:r>
            <a:endParaRPr lang="de-DE" dirty="0"/>
          </a:p>
        </p:txBody>
      </p:sp>
    </p:spTree>
    <p:extLst>
      <p:ext uri="{BB962C8B-B14F-4D97-AF65-F5344CB8AC3E}">
        <p14:creationId xmlns:p14="http://schemas.microsoft.com/office/powerpoint/2010/main" val="240500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p:spTree>
      <p:nvGrpSpPr>
        <p:cNvPr id="1" name=""/>
        <p:cNvGrpSpPr/>
        <p:nvPr/>
      </p:nvGrpSpPr>
      <p:grpSpPr>
        <a:xfrm>
          <a:off x="0" y="0"/>
          <a:ext cx="0" cy="0"/>
          <a:chOff x="0" y="0"/>
          <a:chExt cx="0" cy="0"/>
        </a:xfrm>
      </p:grpSpPr>
      <p:pic>
        <p:nvPicPr>
          <p:cNvPr id="6" name="Grafik 5"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975"/>
            <a:ext cx="12150000" cy="6800112"/>
          </a:xfrm>
          <a:prstGeom prst="rect">
            <a:avLst/>
          </a:prstGeom>
        </p:spPr>
      </p:pic>
      <p:sp>
        <p:nvSpPr>
          <p:cNvPr id="7" name="Titel 6" descr="Platzhalter für den Titel der Folie." title="Titelplatzhalter"/>
          <p:cNvSpPr>
            <a:spLocks noGrp="1"/>
          </p:cNvSpPr>
          <p:nvPr>
            <p:ph type="title" hasCustomPrompt="1"/>
          </p:nvPr>
        </p:nvSpPr>
        <p:spPr>
          <a:xfrm>
            <a:off x="665999" y="2742449"/>
            <a:ext cx="10800000" cy="972541"/>
          </a:xfrm>
        </p:spPr>
        <p:txBody>
          <a:bodyPr lIns="0" tIns="0" rIns="0" bIns="0" anchor="t" anchorCtr="0">
            <a:noAutofit/>
          </a:bodyPr>
          <a:lstStyle>
            <a:lvl1pPr>
              <a:defRPr sz="3000" baseline="0">
                <a:solidFill>
                  <a:schemeClr val="bg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87693"/>
            <a:ext cx="10800000" cy="539868"/>
          </a:xfrm>
          <a:prstGeom prst="rect">
            <a:avLst/>
          </a:prstGeom>
        </p:spPr>
        <p:txBody>
          <a:bodyPr lIns="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2096020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 Schmaler Header">
    <p:spTree>
      <p:nvGrpSpPr>
        <p:cNvPr id="1" name=""/>
        <p:cNvGrpSpPr/>
        <p:nvPr/>
      </p:nvGrpSpPr>
      <p:grpSpPr>
        <a:xfrm>
          <a:off x="0" y="0"/>
          <a:ext cx="0" cy="0"/>
          <a:chOff x="0" y="0"/>
          <a:chExt cx="0" cy="0"/>
        </a:xfrm>
      </p:grpSpPr>
      <p:pic>
        <p:nvPicPr>
          <p:cNvPr id="5"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828"/>
            <a:ext cx="12149999" cy="338347"/>
          </a:xfrm>
          <a:prstGeom prst="rect">
            <a:avLst/>
          </a:prstGeom>
        </p:spPr>
      </p:pic>
      <p:sp>
        <p:nvSpPr>
          <p:cNvPr id="7" name="Titel 6" descr="Platzhalter für den Titel der Folie." title="Titelplatzhalter"/>
          <p:cNvSpPr>
            <a:spLocks noGrp="1"/>
          </p:cNvSpPr>
          <p:nvPr>
            <p:ph type="title" hasCustomPrompt="1"/>
          </p:nvPr>
        </p:nvSpPr>
        <p:spPr>
          <a:xfrm>
            <a:off x="665999" y="2742449"/>
            <a:ext cx="10800000" cy="972541"/>
          </a:xfrm>
        </p:spPr>
        <p:txBody>
          <a:bodyPr lIns="0" tIns="0" rIns="0" bIns="0" anchor="t" anchorCtr="0">
            <a:noAutofit/>
          </a:bodyPr>
          <a:lstStyle>
            <a:lvl1pPr>
              <a:defRPr sz="3000" baseline="0">
                <a:solidFill>
                  <a:schemeClr val="tx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87693"/>
            <a:ext cx="10800000" cy="539868"/>
          </a:xfrm>
          <a:prstGeom prst="rect">
            <a:avLst/>
          </a:prstGeom>
        </p:spPr>
        <p:txBody>
          <a:bodyPr lIns="0" tIns="0" rIns="0" bIns="0">
            <a:noAutofit/>
          </a:bodyPr>
          <a:lstStyle>
            <a:lvl1pPr marL="0" indent="0">
              <a:spcBef>
                <a:spcPts val="0"/>
              </a:spcBef>
              <a:spcAft>
                <a:spcPts val="0"/>
              </a:spcAft>
              <a:buNone/>
              <a:defRPr sz="1500"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278763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9" name="Grafik 8"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11" y="90259"/>
            <a:ext cx="12150000" cy="5997600"/>
          </a:xfrm>
          <a:prstGeom prst="rect">
            <a:avLst/>
          </a:prstGeom>
        </p:spPr>
      </p:pic>
      <p:sp>
        <p:nvSpPr>
          <p:cNvPr id="14" name="Titel 6" descr="Platzhalter für einen Abschlusssatz." title="Textplatzhalter"/>
          <p:cNvSpPr>
            <a:spLocks noGrp="1"/>
          </p:cNvSpPr>
          <p:nvPr>
            <p:ph type="title" hasCustomPrompt="1"/>
          </p:nvPr>
        </p:nvSpPr>
        <p:spPr>
          <a:xfrm>
            <a:off x="578250" y="2608688"/>
            <a:ext cx="11228319" cy="1063856"/>
          </a:xfrm>
        </p:spPr>
        <p:txBody>
          <a:bodyPr lIns="0" tIns="0" rIns="0" bIns="0" anchor="t" anchorCtr="0">
            <a:noAutofit/>
          </a:bodyPr>
          <a:lstStyle>
            <a:lvl1pPr algn="ctr">
              <a:defRPr sz="3300" baseline="0">
                <a:solidFill>
                  <a:schemeClr val="bg1"/>
                </a:solidFill>
              </a:defRPr>
            </a:lvl1pPr>
          </a:lstStyle>
          <a:p>
            <a:r>
              <a:rPr lang="de-DE" dirty="0"/>
              <a:t>Hier steht ein Abschlusssatz </a:t>
            </a:r>
            <a:br>
              <a:rPr lang="de-DE" dirty="0"/>
            </a:br>
            <a:r>
              <a:rPr lang="de-DE" dirty="0"/>
              <a:t>in zwei Zeilen.</a:t>
            </a:r>
          </a:p>
        </p:txBody>
      </p:sp>
      <p:sp>
        <p:nvSpPr>
          <p:cNvPr id="6" name="Bildplatzhalter 28" descr="Dienststellenlogo." title="Dienststellenlogo"/>
          <p:cNvSpPr>
            <a:spLocks noGrp="1"/>
          </p:cNvSpPr>
          <p:nvPr>
            <p:ph type="pic" sz="quarter" idx="18" hasCustomPrompt="1"/>
          </p:nvPr>
        </p:nvSpPr>
        <p:spPr>
          <a:xfrm>
            <a:off x="119200" y="6206135"/>
            <a:ext cx="1558800" cy="5760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83241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rfolie">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4" name="Foliennummernplatzhalter 3"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56018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o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0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siness Inhaltsfolie">
    <p:spTree>
      <p:nvGrpSpPr>
        <p:cNvPr id="1" name=""/>
        <p:cNvGrpSpPr/>
        <p:nvPr/>
      </p:nvGrpSpPr>
      <p:grpSpPr>
        <a:xfrm>
          <a:off x="0" y="0"/>
          <a:ext cx="0" cy="0"/>
          <a:chOff x="0" y="0"/>
          <a:chExt cx="0" cy="0"/>
        </a:xfrm>
      </p:grpSpPr>
      <p:sp>
        <p:nvSpPr>
          <p:cNvPr id="8" name="Titel 4"/>
          <p:cNvSpPr>
            <a:spLocks noGrp="1"/>
          </p:cNvSpPr>
          <p:nvPr>
            <p:ph type="title" hasCustomPrompt="1"/>
          </p:nvPr>
        </p:nvSpPr>
        <p:spPr>
          <a:xfrm>
            <a:off x="930285" y="293433"/>
            <a:ext cx="10344223" cy="731836"/>
          </a:xfrm>
          <a:prstGeom prst="rect">
            <a:avLst/>
          </a:prstGeom>
        </p:spPr>
        <p:txBody>
          <a:bodyPr wrap="square" lIns="0" tIns="0" rIns="0" bIns="0" anchor="t">
            <a:noAutofit/>
          </a:bodyPr>
          <a:lstStyle>
            <a:lvl1pPr algn="l">
              <a:lnSpc>
                <a:spcPct val="100000"/>
              </a:lnSpc>
              <a:spcAft>
                <a:spcPts val="0"/>
              </a:spcAft>
              <a:defRPr lang="de-DE" sz="2398" b="1" kern="1200" baseline="0" dirty="0">
                <a:solidFill>
                  <a:schemeClr val="tx1"/>
                </a:solidFill>
                <a:latin typeface="Arial" pitchFamily="34" charset="0"/>
                <a:cs typeface="Arial" pitchFamily="34" charset="0"/>
              </a:defRPr>
            </a:lvl1pPr>
          </a:lstStyle>
          <a:p>
            <a:r>
              <a:rPr lang="de-DE" dirty="0"/>
              <a:t>Hier steht Ihr Titel</a:t>
            </a:r>
          </a:p>
        </p:txBody>
      </p:sp>
      <p:sp>
        <p:nvSpPr>
          <p:cNvPr id="11" name="Rectangle 3"/>
          <p:cNvSpPr>
            <a:spLocks noGrp="1" noChangeArrowheads="1"/>
          </p:cNvSpPr>
          <p:nvPr>
            <p:ph type="ftr" sz="quarter" idx="3"/>
          </p:nvPr>
        </p:nvSpPr>
        <p:spPr bwMode="auto">
          <a:xfrm>
            <a:off x="3647685" y="6612909"/>
            <a:ext cx="7535348" cy="251884"/>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101" eaLnBrk="0" hangingPunct="0">
              <a:lnSpc>
                <a:spcPct val="100000"/>
              </a:lnSpc>
              <a:spcBef>
                <a:spcPct val="0"/>
              </a:spcBef>
              <a:spcAft>
                <a:spcPts val="200"/>
              </a:spcAft>
              <a:defRPr sz="1000"/>
            </a:lvl1pPr>
          </a:lstStyle>
          <a:p>
            <a:r>
              <a:rPr lang="de-DE"/>
              <a:t>Teilhabe am Arbeitsleben 2022, © HdBA, Prof. Dr. Silvia Keller</a:t>
            </a:r>
            <a:endParaRPr lang="de-DE" dirty="0"/>
          </a:p>
        </p:txBody>
      </p:sp>
      <p:sp>
        <p:nvSpPr>
          <p:cNvPr id="4" name="Line 16"/>
          <p:cNvSpPr>
            <a:spLocks noChangeShapeType="1"/>
          </p:cNvSpPr>
          <p:nvPr userDrawn="1"/>
        </p:nvSpPr>
        <p:spPr bwMode="auto">
          <a:xfrm>
            <a:off x="686982" y="1150749"/>
            <a:ext cx="11552643" cy="0"/>
          </a:xfrm>
          <a:prstGeom prst="line">
            <a:avLst/>
          </a:prstGeom>
          <a:noFill/>
          <a:ln w="12700" cmpd="sng">
            <a:solidFill>
              <a:srgbClr val="CD0920"/>
            </a:solidFill>
            <a:round/>
            <a:headEnd/>
            <a:tailEnd/>
          </a:ln>
          <a:effectLst/>
        </p:spPr>
        <p:txBody>
          <a:bodyPr wrap="square" lIns="91680" tIns="45839" rIns="91680" bIns="45839">
            <a:spAutoFit/>
          </a:bodyPr>
          <a:lstStyle/>
          <a:p>
            <a:endParaRPr lang="de-DE" sz="1798">
              <a:ln>
                <a:solidFill>
                  <a:prstClr val="black"/>
                </a:solidFill>
              </a:ln>
              <a:solidFill>
                <a:prstClr val="black"/>
              </a:solidFill>
            </a:endParaRPr>
          </a:p>
        </p:txBody>
      </p:sp>
      <p:sp>
        <p:nvSpPr>
          <p:cNvPr id="3" name="Inhaltsplatzhalter 2"/>
          <p:cNvSpPr>
            <a:spLocks noGrp="1"/>
          </p:cNvSpPr>
          <p:nvPr>
            <p:ph sz="quarter" idx="10"/>
          </p:nvPr>
        </p:nvSpPr>
        <p:spPr>
          <a:xfrm>
            <a:off x="931255" y="1456422"/>
            <a:ext cx="10343255" cy="4436836"/>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5000941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90001"/>
            <a:ext cx="12149353" cy="43281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82843"/>
            <a:ext cx="1080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24" name="Bildplatzhalter 31" descr="Platzhalter für ein Bild." title="Bildplatzhalter"/>
          <p:cNvSpPr>
            <a:spLocks noGrp="1"/>
          </p:cNvSpPr>
          <p:nvPr>
            <p:ph type="pic" sz="quarter" idx="11" hasCustomPrompt="1"/>
          </p:nvPr>
        </p:nvSpPr>
        <p:spPr>
          <a:xfrm>
            <a:off x="90000" y="558000"/>
            <a:ext cx="12150000" cy="536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637999"/>
            <a:ext cx="5076000" cy="2094759"/>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51200"/>
            <a:ext cx="5076000" cy="946958"/>
          </a:xfrm>
          <a:prstGeom prst="rect">
            <a:avLst/>
          </a:prstGeom>
          <a:solidFill>
            <a:schemeClr val="bg1">
              <a:alpha val="75000"/>
            </a:schemeClr>
          </a:solidFill>
        </p:spPr>
        <p:txBody>
          <a:bodyPr wrap="square" lIns="270000" tIns="72000" rIns="270000" bIns="180000">
            <a:spAutoFit/>
          </a:bodyPr>
          <a:lstStyle>
            <a:lvl1pPr marL="0" indent="0">
              <a:buNone/>
              <a:defRPr sz="225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102907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Intern">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90001"/>
            <a:ext cx="12149353" cy="43281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82843"/>
            <a:ext cx="972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Rechteck 7" descr="Grauer Farbverlauf" title="Hintergrundfläche"/>
          <p:cNvSpPr/>
          <p:nvPr userDrawn="1"/>
        </p:nvSpPr>
        <p:spPr>
          <a:xfrm>
            <a:off x="10716287" y="156880"/>
            <a:ext cx="1328398" cy="299059"/>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9" name="Textfeld 8" descr="Intern" title="Textfeld"/>
          <p:cNvSpPr txBox="1"/>
          <p:nvPr userDrawn="1"/>
        </p:nvSpPr>
        <p:spPr>
          <a:xfrm>
            <a:off x="10781716" y="125591"/>
            <a:ext cx="1250808" cy="361637"/>
          </a:xfrm>
          <a:prstGeom prst="rect">
            <a:avLst/>
          </a:prstGeom>
          <a:noFill/>
        </p:spPr>
        <p:txBody>
          <a:bodyPr wrap="square" rtlCol="0">
            <a:spAutoFit/>
          </a:bodyPr>
          <a:lstStyle/>
          <a:p>
            <a:pPr algn="ctr"/>
            <a:r>
              <a:rPr lang="de-DE" sz="1750" b="1" spc="300" baseline="0" dirty="0">
                <a:solidFill>
                  <a:schemeClr val="tx2"/>
                </a:solidFill>
              </a:rPr>
              <a:t>INTERN</a:t>
            </a:r>
          </a:p>
        </p:txBody>
      </p:sp>
      <p:sp>
        <p:nvSpPr>
          <p:cNvPr id="24" name="Bildplatzhalter 31" descr="Platzhalter für ein Bild." title="Bildplatzhalter"/>
          <p:cNvSpPr>
            <a:spLocks noGrp="1"/>
          </p:cNvSpPr>
          <p:nvPr>
            <p:ph type="pic" sz="quarter" idx="11" hasCustomPrompt="1"/>
          </p:nvPr>
        </p:nvSpPr>
        <p:spPr>
          <a:xfrm>
            <a:off x="90000" y="558000"/>
            <a:ext cx="12150000" cy="536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637999"/>
            <a:ext cx="5076000" cy="2094759"/>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51200"/>
            <a:ext cx="5076000" cy="946958"/>
          </a:xfrm>
          <a:prstGeom prst="rect">
            <a:avLst/>
          </a:prstGeom>
          <a:solidFill>
            <a:schemeClr val="bg1">
              <a:alpha val="75000"/>
            </a:schemeClr>
          </a:solidFill>
        </p:spPr>
        <p:txBody>
          <a:bodyPr wrap="square" lIns="270000" tIns="72000" rIns="270000" bIns="180000">
            <a:spAutoFit/>
          </a:bodyPr>
          <a:lstStyle>
            <a:lvl1pPr marL="0" indent="0">
              <a:buNone/>
              <a:defRPr sz="225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252079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Vertraulich">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90001"/>
            <a:ext cx="12149353" cy="43281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82843"/>
            <a:ext cx="918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Rechteck 7" descr="Grauer Farbverlauf" title="Hintergrundfläche"/>
          <p:cNvSpPr/>
          <p:nvPr userDrawn="1"/>
        </p:nvSpPr>
        <p:spPr>
          <a:xfrm>
            <a:off x="9810001" y="156880"/>
            <a:ext cx="2237934" cy="299059"/>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9" name="Textfeld 8" descr="Intern" title="Textfeld"/>
          <p:cNvSpPr txBox="1"/>
          <p:nvPr userDrawn="1"/>
        </p:nvSpPr>
        <p:spPr>
          <a:xfrm>
            <a:off x="9661585" y="125591"/>
            <a:ext cx="2578413" cy="361637"/>
          </a:xfrm>
          <a:prstGeom prst="rect">
            <a:avLst/>
          </a:prstGeom>
          <a:noFill/>
        </p:spPr>
        <p:txBody>
          <a:bodyPr wrap="square" rtlCol="0">
            <a:spAutoFit/>
          </a:bodyPr>
          <a:lstStyle/>
          <a:p>
            <a:pPr algn="ctr"/>
            <a:r>
              <a:rPr lang="de-DE" sz="1750" b="1" spc="300" baseline="0" dirty="0">
                <a:solidFill>
                  <a:schemeClr val="tx2"/>
                </a:solidFill>
              </a:rPr>
              <a:t>VERTRAULICH</a:t>
            </a:r>
          </a:p>
        </p:txBody>
      </p:sp>
      <p:sp>
        <p:nvSpPr>
          <p:cNvPr id="24" name="Bildplatzhalter 31" descr="Platzhalter für ein Bild." title="Bildplatzhalter"/>
          <p:cNvSpPr>
            <a:spLocks noGrp="1"/>
          </p:cNvSpPr>
          <p:nvPr>
            <p:ph type="pic" sz="quarter" idx="11" hasCustomPrompt="1"/>
          </p:nvPr>
        </p:nvSpPr>
        <p:spPr>
          <a:xfrm>
            <a:off x="90000" y="558000"/>
            <a:ext cx="12150000" cy="536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637999"/>
            <a:ext cx="5076000" cy="2094759"/>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51200"/>
            <a:ext cx="5076000" cy="946958"/>
          </a:xfrm>
          <a:prstGeom prst="rect">
            <a:avLst/>
          </a:prstGeom>
          <a:solidFill>
            <a:schemeClr val="bg1">
              <a:alpha val="75000"/>
            </a:schemeClr>
          </a:solidFill>
        </p:spPr>
        <p:txBody>
          <a:bodyPr wrap="square" lIns="270000" tIns="72000" rIns="270000" bIns="180000">
            <a:spAutoFit/>
          </a:bodyPr>
          <a:lstStyle>
            <a:lvl1pPr marL="0" indent="0">
              <a:buNone/>
              <a:defRPr sz="225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80521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Intern">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000"/>
            <a:ext cx="12149999" cy="338347"/>
          </a:xfrm>
          <a:prstGeom prst="rect">
            <a:avLst/>
          </a:prstGeom>
        </p:spPr>
      </p:pic>
      <p:sp>
        <p:nvSpPr>
          <p:cNvPr id="10" name="Textplatzhalter 5" descr="Platzhalter für Thema/Version/Datum." title="Platzhalter Textfeld"/>
          <p:cNvSpPr>
            <a:spLocks noGrp="1"/>
          </p:cNvSpPr>
          <p:nvPr>
            <p:ph type="body" sz="quarter" idx="14" hasCustomPrompt="1"/>
          </p:nvPr>
        </p:nvSpPr>
        <p:spPr>
          <a:xfrm>
            <a:off x="360000" y="136603"/>
            <a:ext cx="9900000" cy="247133"/>
          </a:xfrm>
          <a:prstGeom prst="rect">
            <a:avLst/>
          </a:prstGeom>
        </p:spPr>
        <p:txBody>
          <a:bodyPr lIns="0" tIns="0" rIns="0" bIns="0" anchor="ctr" anchorCtr="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Rechteck 7" descr="Grauer Farbverlauf" title="Hintergrundfläche"/>
          <p:cNvSpPr/>
          <p:nvPr userDrawn="1"/>
        </p:nvSpPr>
        <p:spPr>
          <a:xfrm>
            <a:off x="10911600" y="146973"/>
            <a:ext cx="1180800" cy="230412"/>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9" name="Textfeld 8" descr="Intern" title="Textfeld"/>
          <p:cNvSpPr txBox="1"/>
          <p:nvPr userDrawn="1"/>
        </p:nvSpPr>
        <p:spPr>
          <a:xfrm>
            <a:off x="10911600" y="107685"/>
            <a:ext cx="1256400" cy="308988"/>
          </a:xfrm>
          <a:prstGeom prst="rect">
            <a:avLst/>
          </a:prstGeom>
          <a:noFill/>
        </p:spPr>
        <p:txBody>
          <a:bodyPr wrap="square" rtlCol="0">
            <a:spAutoFit/>
          </a:bodyPr>
          <a:lstStyle/>
          <a:p>
            <a:pPr algn="ctr"/>
            <a:r>
              <a:rPr lang="de-DE" sz="1400" b="1" spc="300" baseline="0" dirty="0">
                <a:solidFill>
                  <a:schemeClr val="tx2"/>
                </a:solidFill>
              </a:rPr>
              <a:t>INTERN</a:t>
            </a:r>
          </a:p>
        </p:txBody>
      </p:sp>
      <p:sp>
        <p:nvSpPr>
          <p:cNvPr id="24" name="Bildplatzhalter 31" descr="Platzhalter für ein Bild." title="Bildplatzhalter"/>
          <p:cNvSpPr>
            <a:spLocks noGrp="1"/>
          </p:cNvSpPr>
          <p:nvPr userDrawn="1">
            <p:ph type="pic" sz="quarter" idx="11" hasCustomPrompt="1"/>
          </p:nvPr>
        </p:nvSpPr>
        <p:spPr>
          <a:xfrm>
            <a:off x="90000" y="457200"/>
            <a:ext cx="12150000" cy="563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userDrawn="1">
            <p:ph type="title" hasCustomPrompt="1"/>
          </p:nvPr>
        </p:nvSpPr>
        <p:spPr>
          <a:xfrm>
            <a:off x="90000" y="1983600"/>
            <a:ext cx="4140000"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userDrawn="1">
            <p:ph type="body" sz="quarter" idx="16" hasCustomPrompt="1"/>
          </p:nvPr>
        </p:nvSpPr>
        <p:spPr>
          <a:xfrm>
            <a:off x="90000" y="3733200"/>
            <a:ext cx="4140000" cy="808459"/>
          </a:xfrm>
          <a:prstGeom prst="rect">
            <a:avLst/>
          </a:prstGeom>
          <a:solidFill>
            <a:schemeClr val="bg1">
              <a:alpha val="75000"/>
            </a:schemeClr>
          </a:solidFill>
        </p:spPr>
        <p:txBody>
          <a:bodyPr wrap="square" lIns="270000" tIns="72000" rIns="270000" bIns="180000">
            <a:spAutoFit/>
          </a:bodyPr>
          <a:lstStyle>
            <a:lvl1pPr marL="0" indent="0">
              <a:buNone/>
              <a:defRPr sz="180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p:cNvSpPr>
          <p:nvPr userDrawn="1">
            <p:ph type="pic" sz="quarter" idx="18" hasCustomPrompt="1"/>
          </p:nvPr>
        </p:nvSpPr>
        <p:spPr>
          <a:xfrm>
            <a:off x="90001" y="6206127"/>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50493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pic>
        <p:nvPicPr>
          <p:cNvPr id="16" name="Grafik 15" descr="Roter Farbverlauf mit dem Signet der BA." title="Hintergrundgrafik"/>
          <p:cNvPicPr>
            <a:picLocks/>
          </p:cNvPicPr>
          <p:nvPr userDrawn="1"/>
        </p:nvPicPr>
        <p:blipFill rotWithShape="1">
          <a:blip r:embed="rId2" cstate="print">
            <a:extLst>
              <a:ext uri="{28A0092B-C50C-407E-A947-70E740481C1C}">
                <a14:useLocalDpi xmlns:a14="http://schemas.microsoft.com/office/drawing/2010/main" val="0"/>
              </a:ext>
            </a:extLst>
          </a:blip>
          <a:srcRect b="2341"/>
          <a:stretch/>
        </p:blipFill>
        <p:spPr>
          <a:xfrm>
            <a:off x="91211" y="90259"/>
            <a:ext cx="12150000" cy="5857200"/>
          </a:xfrm>
          <a:prstGeom prst="rect">
            <a:avLst/>
          </a:prstGeom>
        </p:spPr>
      </p:pic>
      <p:sp>
        <p:nvSpPr>
          <p:cNvPr id="17" name="Textplatzhalter 5" descr="Platzhalter für Thema/Version/Datum." title="Textplatzhalter"/>
          <p:cNvSpPr>
            <a:spLocks noGrp="1"/>
          </p:cNvSpPr>
          <p:nvPr>
            <p:ph type="body" sz="quarter" idx="14" hasCustomPrompt="1"/>
          </p:nvPr>
        </p:nvSpPr>
        <p:spPr>
          <a:xfrm>
            <a:off x="359999" y="382871"/>
            <a:ext cx="11340000" cy="247133"/>
          </a:xfrm>
          <a:prstGeom prst="rect">
            <a:avLst/>
          </a:prstGeom>
        </p:spPr>
        <p:txBody>
          <a:bodyPr lIns="0" tIns="0" rIns="0" bIns="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cxnSp>
        <p:nvCxnSpPr>
          <p:cNvPr id="18" name="Gerade Verbindung 17" descr="Weiße Linie" title="Linie"/>
          <p:cNvCxnSpPr/>
          <p:nvPr userDrawn="1"/>
        </p:nvCxnSpPr>
        <p:spPr>
          <a:xfrm>
            <a:off x="360000" y="728184"/>
            <a:ext cx="1188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el 6" descr="Platzhalter für den Folientitel." title="Titelplatzhalter"/>
          <p:cNvSpPr>
            <a:spLocks noGrp="1"/>
          </p:cNvSpPr>
          <p:nvPr>
            <p:ph type="title" hasCustomPrompt="1"/>
          </p:nvPr>
        </p:nvSpPr>
        <p:spPr>
          <a:xfrm>
            <a:off x="359999" y="1276114"/>
            <a:ext cx="11340000" cy="1147909"/>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bg1"/>
                </a:solidFill>
              </a:defRPr>
            </a:lvl1pPr>
          </a:lstStyle>
          <a:p>
            <a:r>
              <a:rPr lang="de-DE" dirty="0"/>
              <a:t>Hier steht der Titel Ihrer Präsentation. </a:t>
            </a:r>
            <a:br>
              <a:rPr lang="de-DE" dirty="0"/>
            </a:br>
            <a:r>
              <a:rPr lang="de-DE" dirty="0"/>
              <a:t>In zwei Zeilen</a:t>
            </a:r>
          </a:p>
        </p:txBody>
      </p:sp>
      <p:sp>
        <p:nvSpPr>
          <p:cNvPr id="20" name="Textplatzhalter 5" descr="Platzhalter für eine Subheadline." title="Textplatzhalter"/>
          <p:cNvSpPr>
            <a:spLocks noGrp="1"/>
          </p:cNvSpPr>
          <p:nvPr>
            <p:ph type="body" sz="quarter" idx="15" hasCustomPrompt="1"/>
          </p:nvPr>
        </p:nvSpPr>
        <p:spPr>
          <a:xfrm>
            <a:off x="359999" y="2556000"/>
            <a:ext cx="11340000" cy="630000"/>
          </a:xfrm>
          <a:prstGeom prst="rect">
            <a:avLst/>
          </a:prstGeom>
        </p:spPr>
        <p:txBody>
          <a:bodyPr lIns="0" tIns="0" rIns="0" bIns="0">
            <a:noAutofit/>
          </a:bodyPr>
          <a:lstStyle>
            <a:lvl1pPr marL="0" indent="0">
              <a:spcBef>
                <a:spcPts val="0"/>
              </a:spcBef>
              <a:spcAft>
                <a:spcPts val="0"/>
              </a:spcAft>
              <a:buNone/>
              <a:defRPr sz="1875"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8"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628548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 Schmaler Header">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89999"/>
            <a:ext cx="12149353" cy="432817"/>
          </a:xfrm>
          <a:prstGeom prst="rect">
            <a:avLst/>
          </a:prstGeom>
        </p:spPr>
      </p:pic>
      <p:sp>
        <p:nvSpPr>
          <p:cNvPr id="10" name="Textplatzhalter 5" descr="Platzhalter für Thema/Version/Datum." title="Platzhalter Textfeld"/>
          <p:cNvSpPr>
            <a:spLocks noGrp="1"/>
          </p:cNvSpPr>
          <p:nvPr>
            <p:ph type="body" sz="quarter" idx="14" hasCustomPrompt="1"/>
          </p:nvPr>
        </p:nvSpPr>
        <p:spPr>
          <a:xfrm>
            <a:off x="360000" y="182843"/>
            <a:ext cx="972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Titel 6" descr="Platzhalter für den Folientitel." title="Titelplatzhalter"/>
          <p:cNvSpPr>
            <a:spLocks noGrp="1"/>
          </p:cNvSpPr>
          <p:nvPr>
            <p:ph type="title" hasCustomPrompt="1"/>
          </p:nvPr>
        </p:nvSpPr>
        <p:spPr>
          <a:xfrm>
            <a:off x="359999" y="1278000"/>
            <a:ext cx="11340000" cy="1146568"/>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a:t>
            </a:r>
            <a:br>
              <a:rPr lang="de-DE" dirty="0"/>
            </a:br>
            <a:r>
              <a:rPr lang="de-DE" dirty="0"/>
              <a:t>In zwei Zeilen</a:t>
            </a:r>
          </a:p>
        </p:txBody>
      </p:sp>
      <p:sp>
        <p:nvSpPr>
          <p:cNvPr id="9" name="Textplatzhalter 5" descr="Platzhalter für eine Subheadline." title="Textplatzhalter"/>
          <p:cNvSpPr>
            <a:spLocks noGrp="1"/>
          </p:cNvSpPr>
          <p:nvPr>
            <p:ph type="body" sz="quarter" idx="15" hasCustomPrompt="1"/>
          </p:nvPr>
        </p:nvSpPr>
        <p:spPr>
          <a:xfrm>
            <a:off x="359999" y="2556000"/>
            <a:ext cx="11340000" cy="630000"/>
          </a:xfrm>
          <a:prstGeom prst="rect">
            <a:avLst/>
          </a:prstGeom>
        </p:spPr>
        <p:txBody>
          <a:bodyPr lIns="0" tIns="0" rIns="0" bIns="0">
            <a:noAutofit/>
          </a:bodyPr>
          <a:lstStyle>
            <a:lvl1pPr marL="0" indent="0">
              <a:spcBef>
                <a:spcPts val="0"/>
              </a:spcBef>
              <a:spcAft>
                <a:spcPts val="0"/>
              </a:spcAft>
              <a:buNone/>
              <a:defRPr sz="1875"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7"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2734271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sfolie 1-Spaltig">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Textplatzhalter 2" descr="Platzhalter für Text, Tabelle, Bild, Video, Diagramm, Grafik." title="Multi-Platzhalter"/>
          <p:cNvSpPr>
            <a:spLocks noGrp="1"/>
          </p:cNvSpPr>
          <p:nvPr>
            <p:ph idx="1" hasCustomPrompt="1"/>
          </p:nvPr>
        </p:nvSpPr>
        <p:spPr>
          <a:xfrm>
            <a:off x="590399" y="1404000"/>
            <a:ext cx="11217600" cy="4860000"/>
          </a:xfrm>
          <a:prstGeom prst="rect">
            <a:avLst/>
          </a:prstGeom>
        </p:spPr>
        <p:txBody>
          <a:bodyPr vert="horz" lIns="91440" tIns="45720" rIns="91440" bIns="45720" rtlCol="0">
            <a:noAutofit/>
          </a:bodyPr>
          <a:lstStyle>
            <a:lvl1pPr>
              <a:defRPr baseline="0"/>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4"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290385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sfolie 2-Spaltig">
    <p:spTree>
      <p:nvGrpSpPr>
        <p:cNvPr id="1" name=""/>
        <p:cNvGrpSpPr/>
        <p:nvPr/>
      </p:nvGrpSpPr>
      <p:grpSpPr>
        <a:xfrm>
          <a:off x="0" y="0"/>
          <a:ext cx="0" cy="0"/>
          <a:chOff x="0" y="0"/>
          <a:chExt cx="0" cy="0"/>
        </a:xfrm>
      </p:grpSpPr>
      <p:sp>
        <p:nvSpPr>
          <p:cNvPr id="7" name="Titel 1" descr="Platzhalter für den Titel der Folie." title="Titelplatzhalter"/>
          <p:cNvSpPr>
            <a:spLocks noGrp="1"/>
          </p:cNvSpPr>
          <p:nvPr>
            <p:ph type="title" hasCustomPrompt="1"/>
          </p:nvPr>
        </p:nvSpPr>
        <p:spPr>
          <a:xfrm>
            <a:off x="590400" y="153443"/>
            <a:ext cx="11217600" cy="1018093"/>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399" y="1404000"/>
            <a:ext cx="5508000" cy="48600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2" descr="Platzhalter für Text, Tabelle, Bild, Video, Diagramm, Grafik." title="Multi-Platzhalter"/>
          <p:cNvSpPr>
            <a:spLocks noGrp="1"/>
          </p:cNvSpPr>
          <p:nvPr>
            <p:ph idx="12" hasCustomPrompt="1"/>
          </p:nvPr>
        </p:nvSpPr>
        <p:spPr>
          <a:xfrm>
            <a:off x="6300000" y="1404000"/>
            <a:ext cx="5508000" cy="48600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318200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Spaltig Bild Rechts">
    <p:spTree>
      <p:nvGrpSpPr>
        <p:cNvPr id="1" name=""/>
        <p:cNvGrpSpPr/>
        <p:nvPr/>
      </p:nvGrpSpPr>
      <p:grpSpPr>
        <a:xfrm>
          <a:off x="0" y="0"/>
          <a:ext cx="0" cy="0"/>
          <a:chOff x="0" y="0"/>
          <a:chExt cx="0" cy="0"/>
        </a:xfrm>
      </p:grpSpPr>
      <p:sp>
        <p:nvSpPr>
          <p:cNvPr id="7" name="Titel 1" descr="Platzhalter für den Titel der Folie." title="Titelplatzhalter"/>
          <p:cNvSpPr>
            <a:spLocks noGrp="1"/>
          </p:cNvSpPr>
          <p:nvPr>
            <p:ph type="title" hasCustomPrompt="1"/>
          </p:nvPr>
        </p:nvSpPr>
        <p:spPr>
          <a:xfrm>
            <a:off x="590400" y="153443"/>
            <a:ext cx="11217600" cy="1018093"/>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400" y="1404000"/>
            <a:ext cx="5508000" cy="48600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4" descr="Platzhalter für ein Bild." title="Bildplatzhalter"/>
          <p:cNvSpPr>
            <a:spLocks noGrp="1"/>
          </p:cNvSpPr>
          <p:nvPr>
            <p:ph type="pic" sz="quarter" idx="12" hasCustomPrompt="1"/>
          </p:nvPr>
        </p:nvSpPr>
        <p:spPr>
          <a:xfrm>
            <a:off x="6300000" y="1404000"/>
            <a:ext cx="5508000" cy="4856400"/>
          </a:xfrm>
        </p:spPr>
        <p:txBody>
          <a:bodyPr>
            <a:normAutofit/>
          </a:bodyPr>
          <a:lstStyle>
            <a:lvl1pPr marL="0" indent="0">
              <a:buNone/>
              <a:defRPr sz="1200" baseline="0"/>
            </a:lvl1pPr>
          </a:lstStyle>
          <a:p>
            <a:r>
              <a:rPr lang="de-DE" dirty="0"/>
              <a:t>Bild einfügen</a:t>
            </a:r>
          </a:p>
        </p:txBody>
      </p:sp>
      <p:sp>
        <p:nvSpPr>
          <p:cNvPr id="5" name="Foliennummernplatzhalter 4"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672644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10" name="Titel 1" descr="Platzhalter für den Titel der Folie." title="Titelplatzhalter"/>
          <p:cNvSpPr>
            <a:spLocks noGrp="1"/>
          </p:cNvSpPr>
          <p:nvPr>
            <p:ph type="title" hasCustomPrompt="1"/>
          </p:nvPr>
        </p:nvSpPr>
        <p:spPr>
          <a:xfrm>
            <a:off x="590400" y="153443"/>
            <a:ext cx="11217600" cy="1018093"/>
          </a:xfrm>
        </p:spPr>
        <p:txBody>
          <a:bodyPr/>
          <a:lstStyle>
            <a:lvl1pPr>
              <a:defRPr baseline="0"/>
            </a:lvl1pPr>
          </a:lstStyle>
          <a:p>
            <a:r>
              <a:rPr lang="de-DE" dirty="0"/>
              <a:t>Hier steht Ihre Botschaft</a:t>
            </a:r>
          </a:p>
        </p:txBody>
      </p:sp>
      <p:sp>
        <p:nvSpPr>
          <p:cNvPr id="5" name="Bildplatzhalter 4" descr="Platzhalter für ein Bild." title="Bildplatzhalter"/>
          <p:cNvSpPr>
            <a:spLocks noGrp="1"/>
          </p:cNvSpPr>
          <p:nvPr>
            <p:ph type="pic" sz="quarter" idx="12" hasCustomPrompt="1"/>
          </p:nvPr>
        </p:nvSpPr>
        <p:spPr>
          <a:xfrm>
            <a:off x="414000" y="1252800"/>
            <a:ext cx="11825625" cy="5292000"/>
          </a:xfrm>
          <a:prstGeom prst="rect">
            <a:avLst/>
          </a:prstGeom>
        </p:spPr>
        <p:txBody>
          <a:bodyPr>
            <a:normAutofit/>
          </a:bodyPr>
          <a:lstStyle>
            <a:lvl1pPr marL="0" indent="0">
              <a:buNone/>
              <a:defRPr sz="1200" baseline="0"/>
            </a:lvl1pPr>
          </a:lstStyle>
          <a:p>
            <a:r>
              <a:rPr lang="de-DE" dirty="0"/>
              <a:t>Bild einfügen</a:t>
            </a:r>
          </a:p>
        </p:txBody>
      </p:sp>
      <p:sp>
        <p:nvSpPr>
          <p:cNvPr id="7" name="Foliennummernplatzhalter 6"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3194107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pic>
        <p:nvPicPr>
          <p:cNvPr id="10" name="Grafik 9" descr="Roter Farbverlauf." title="Hintergrund"/>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5215695"/>
            <a:ext cx="12150000" cy="1669293"/>
          </a:xfrm>
          <a:prstGeom prst="rect">
            <a:avLst/>
          </a:prstGeom>
        </p:spPr>
      </p:pic>
      <p:sp>
        <p:nvSpPr>
          <p:cNvPr id="15" name="Titel 13" descr="Platzhalter für den Titel der Folie." title="Titelplatzhalter"/>
          <p:cNvSpPr>
            <a:spLocks noGrp="1"/>
          </p:cNvSpPr>
          <p:nvPr>
            <p:ph type="title" hasCustomPrompt="1"/>
          </p:nvPr>
        </p:nvSpPr>
        <p:spPr>
          <a:xfrm>
            <a:off x="590400" y="5365791"/>
            <a:ext cx="11015663" cy="860624"/>
          </a:xfrm>
        </p:spPr>
        <p:txBody>
          <a:bodyPr/>
          <a:lstStyle>
            <a:lvl1pPr>
              <a:defRPr>
                <a:solidFill>
                  <a:schemeClr val="bg1"/>
                </a:solidFill>
              </a:defRPr>
            </a:lvl1pPr>
          </a:lstStyle>
          <a:p>
            <a:r>
              <a:rPr lang="de-DE" dirty="0"/>
              <a:t>Hier steht Ihre Kapitelheadline</a:t>
            </a:r>
            <a:br>
              <a:rPr lang="de-DE" dirty="0"/>
            </a:br>
            <a:r>
              <a:rPr lang="de-DE" dirty="0"/>
              <a:t>mit bis zu zwei </a:t>
            </a:r>
            <a:r>
              <a:rPr lang="de-DE" noProof="0" dirty="0"/>
              <a:t>Zeilen</a:t>
            </a:r>
            <a:endParaRPr lang="de-DE" dirty="0"/>
          </a:p>
        </p:txBody>
      </p:sp>
      <p:sp>
        <p:nvSpPr>
          <p:cNvPr id="12" name="Textplatzhalter 5" descr="Platzhalter für die Subheadline." title="Subheadlineplatzhalter"/>
          <p:cNvSpPr>
            <a:spLocks noGrp="1"/>
          </p:cNvSpPr>
          <p:nvPr>
            <p:ph type="body" sz="quarter" idx="18" hasCustomPrompt="1"/>
          </p:nvPr>
        </p:nvSpPr>
        <p:spPr>
          <a:xfrm>
            <a:off x="590400" y="6363948"/>
            <a:ext cx="11016294" cy="289165"/>
          </a:xfrm>
          <a:prstGeom prst="rect">
            <a:avLst/>
          </a:prstGeom>
        </p:spPr>
        <p:txBody>
          <a:bodyPr lIns="90000" tIns="0" rIns="0" bIns="0">
            <a:noAutofit/>
          </a:bodyPr>
          <a:lstStyle>
            <a:lvl1pPr marL="0" indent="0">
              <a:spcBef>
                <a:spcPts val="0"/>
              </a:spcBef>
              <a:spcAft>
                <a:spcPts val="0"/>
              </a:spcAft>
              <a:buNone/>
              <a:defRPr sz="1875"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a:t>
            </a:r>
          </a:p>
        </p:txBody>
      </p:sp>
      <p:sp>
        <p:nvSpPr>
          <p:cNvPr id="13" name="Bildplatzhalter 16" descr="Platzhalter für ein Bild." title="Bildplatzhalter"/>
          <p:cNvSpPr>
            <a:spLocks noGrp="1"/>
          </p:cNvSpPr>
          <p:nvPr>
            <p:ph type="pic" sz="quarter" idx="19" hasCustomPrompt="1"/>
          </p:nvPr>
        </p:nvSpPr>
        <p:spPr>
          <a:xfrm>
            <a:off x="89999" y="90354"/>
            <a:ext cx="12150000" cy="5125341"/>
          </a:xfrm>
          <a:prstGeom prst="snipRoundRect">
            <a:avLst>
              <a:gd name="adj1" fmla="val 4940"/>
              <a:gd name="adj2" fmla="val 0"/>
            </a:avLst>
          </a:prstGeom>
        </p:spPr>
        <p:txBody>
          <a:bodyPr>
            <a:normAutofit/>
          </a:bodyPr>
          <a:lstStyle>
            <a:lvl1pPr marL="0" indent="0">
              <a:buNone/>
              <a:defRPr sz="1200"/>
            </a:lvl1pPr>
          </a:lstStyle>
          <a:p>
            <a:r>
              <a:rPr lang="en-US" dirty="0" err="1"/>
              <a:t>Bild</a:t>
            </a:r>
            <a:r>
              <a:rPr lang="en-US" dirty="0"/>
              <a:t> </a:t>
            </a:r>
            <a:r>
              <a:rPr lang="en-US" dirty="0" err="1"/>
              <a:t>einfügen</a:t>
            </a:r>
            <a:endParaRPr lang="de-DE" dirty="0"/>
          </a:p>
        </p:txBody>
      </p:sp>
    </p:spTree>
    <p:extLst>
      <p:ext uri="{BB962C8B-B14F-4D97-AF65-F5344CB8AC3E}">
        <p14:creationId xmlns:p14="http://schemas.microsoft.com/office/powerpoint/2010/main" val="3537225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p:spTree>
      <p:nvGrpSpPr>
        <p:cNvPr id="1" name=""/>
        <p:cNvGrpSpPr/>
        <p:nvPr/>
      </p:nvGrpSpPr>
      <p:grpSpPr>
        <a:xfrm>
          <a:off x="0" y="0"/>
          <a:ext cx="0" cy="0"/>
          <a:chOff x="0" y="0"/>
          <a:chExt cx="0" cy="0"/>
        </a:xfrm>
      </p:grpSpPr>
      <p:pic>
        <p:nvPicPr>
          <p:cNvPr id="6" name="Grafik 5"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975"/>
            <a:ext cx="12150000" cy="6800112"/>
          </a:xfrm>
          <a:prstGeom prst="rect">
            <a:avLst/>
          </a:prstGeom>
        </p:spPr>
      </p:pic>
      <p:sp>
        <p:nvSpPr>
          <p:cNvPr id="7" name="Titel 6" descr="Platzhalter für den Titel der Folie." title="Titelplatzhalter"/>
          <p:cNvSpPr>
            <a:spLocks noGrp="1"/>
          </p:cNvSpPr>
          <p:nvPr>
            <p:ph type="title" hasCustomPrompt="1"/>
          </p:nvPr>
        </p:nvSpPr>
        <p:spPr>
          <a:xfrm>
            <a:off x="665999" y="2547133"/>
            <a:ext cx="10800000" cy="1101587"/>
          </a:xfrm>
        </p:spPr>
        <p:txBody>
          <a:bodyPr lIns="0" tIns="0" rIns="0" bIns="0" anchor="t" anchorCtr="0">
            <a:noAutofit/>
          </a:bodyPr>
          <a:lstStyle>
            <a:lvl1pPr>
              <a:defRPr sz="3750" baseline="0">
                <a:solidFill>
                  <a:schemeClr val="bg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69937"/>
            <a:ext cx="10800000" cy="539868"/>
          </a:xfrm>
          <a:prstGeom prst="rect">
            <a:avLst/>
          </a:prstGeom>
        </p:spPr>
        <p:txBody>
          <a:bodyPr lIns="0" tIns="0" rIns="0" bIns="0">
            <a:noAutofit/>
          </a:bodyPr>
          <a:lstStyle>
            <a:lvl1pPr marL="0" indent="0">
              <a:spcBef>
                <a:spcPts val="0"/>
              </a:spcBef>
              <a:spcAft>
                <a:spcPts val="0"/>
              </a:spcAft>
              <a:buNone/>
              <a:defRPr sz="1875"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445710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 Schmaler Header">
    <p:spTree>
      <p:nvGrpSpPr>
        <p:cNvPr id="1" name=""/>
        <p:cNvGrpSpPr/>
        <p:nvPr/>
      </p:nvGrpSpPr>
      <p:grpSpPr>
        <a:xfrm>
          <a:off x="0" y="0"/>
          <a:ext cx="0" cy="0"/>
          <a:chOff x="0" y="0"/>
          <a:chExt cx="0" cy="0"/>
        </a:xfrm>
      </p:grpSpPr>
      <p:pic>
        <p:nvPicPr>
          <p:cNvPr id="5"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828"/>
            <a:ext cx="12149999" cy="338347"/>
          </a:xfrm>
          <a:prstGeom prst="rect">
            <a:avLst/>
          </a:prstGeom>
        </p:spPr>
      </p:pic>
      <p:sp>
        <p:nvSpPr>
          <p:cNvPr id="7" name="Titel 6" descr="Platzhalter für den Titel der Folie." title="Titelplatzhalter"/>
          <p:cNvSpPr>
            <a:spLocks noGrp="1"/>
          </p:cNvSpPr>
          <p:nvPr>
            <p:ph type="title" hasCustomPrompt="1"/>
          </p:nvPr>
        </p:nvSpPr>
        <p:spPr>
          <a:xfrm>
            <a:off x="665999" y="2530800"/>
            <a:ext cx="10800000" cy="1073534"/>
          </a:xfrm>
        </p:spPr>
        <p:txBody>
          <a:bodyPr lIns="0" tIns="0" rIns="0" bIns="0" anchor="t" anchorCtr="0">
            <a:noAutofit/>
          </a:bodyPr>
          <a:lstStyle>
            <a:lvl1pPr>
              <a:defRPr sz="3750" baseline="0">
                <a:solidFill>
                  <a:schemeClr val="tx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69200"/>
            <a:ext cx="10800000" cy="539868"/>
          </a:xfrm>
          <a:prstGeom prst="rect">
            <a:avLst/>
          </a:prstGeom>
        </p:spPr>
        <p:txBody>
          <a:bodyPr lIns="0" tIns="0" rIns="0" bIns="0">
            <a:noAutofit/>
          </a:bodyPr>
          <a:lstStyle>
            <a:lvl1pPr marL="0" indent="0">
              <a:spcBef>
                <a:spcPts val="0"/>
              </a:spcBef>
              <a:spcAft>
                <a:spcPts val="0"/>
              </a:spcAft>
              <a:buNone/>
              <a:defRPr sz="1875"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2178587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9" name="Grafik 8" descr="Roter Farbverlauf mit dem Signet der BA." title="Hintergrundgrafik"/>
          <p:cNvPicPr>
            <a:picLocks/>
          </p:cNvPicPr>
          <p:nvPr userDrawn="1"/>
        </p:nvPicPr>
        <p:blipFill rotWithShape="1">
          <a:blip r:embed="rId2" cstate="print">
            <a:extLst>
              <a:ext uri="{28A0092B-C50C-407E-A947-70E740481C1C}">
                <a14:useLocalDpi xmlns:a14="http://schemas.microsoft.com/office/drawing/2010/main" val="0"/>
              </a:ext>
            </a:extLst>
          </a:blip>
          <a:srcRect b="2341"/>
          <a:stretch/>
        </p:blipFill>
        <p:spPr>
          <a:xfrm>
            <a:off x="91211" y="90259"/>
            <a:ext cx="12150000" cy="5857200"/>
          </a:xfrm>
          <a:prstGeom prst="rect">
            <a:avLst/>
          </a:prstGeom>
        </p:spPr>
      </p:pic>
      <p:sp>
        <p:nvSpPr>
          <p:cNvPr id="14" name="Titel 6" descr="Platzhalter für einen Abschlusssatz." title="Textplatzhalter"/>
          <p:cNvSpPr>
            <a:spLocks noGrp="1"/>
          </p:cNvSpPr>
          <p:nvPr>
            <p:ph type="title" hasCustomPrompt="1"/>
          </p:nvPr>
        </p:nvSpPr>
        <p:spPr>
          <a:xfrm>
            <a:off x="578250" y="2322858"/>
            <a:ext cx="11228319" cy="1245967"/>
          </a:xfrm>
        </p:spPr>
        <p:txBody>
          <a:bodyPr lIns="0" tIns="0" rIns="0" bIns="0" anchor="t" anchorCtr="0">
            <a:noAutofit/>
          </a:bodyPr>
          <a:lstStyle>
            <a:lvl1pPr algn="ctr">
              <a:defRPr sz="4125" baseline="0">
                <a:solidFill>
                  <a:schemeClr val="bg1"/>
                </a:solidFill>
              </a:defRPr>
            </a:lvl1pPr>
          </a:lstStyle>
          <a:p>
            <a:r>
              <a:rPr lang="de-DE" dirty="0"/>
              <a:t>Hier steht ein Abschlusssatz </a:t>
            </a:r>
            <a:br>
              <a:rPr lang="de-DE" dirty="0"/>
            </a:br>
            <a:r>
              <a:rPr lang="de-DE" dirty="0"/>
              <a:t>in zwei Zeilen.</a:t>
            </a:r>
          </a:p>
        </p:txBody>
      </p:sp>
      <p:sp>
        <p:nvSpPr>
          <p:cNvPr id="5"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19388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Vertraulich">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000"/>
            <a:ext cx="12149999" cy="338347"/>
          </a:xfrm>
          <a:prstGeom prst="rect">
            <a:avLst/>
          </a:prstGeom>
        </p:spPr>
      </p:pic>
      <p:sp>
        <p:nvSpPr>
          <p:cNvPr id="15" name="Textplatzhalter 5" descr="Platzhalter für Thema/Version/Datum." title="Platzhalter Textfeld"/>
          <p:cNvSpPr>
            <a:spLocks noGrp="1"/>
          </p:cNvSpPr>
          <p:nvPr>
            <p:ph type="body" sz="quarter" idx="14" hasCustomPrompt="1"/>
          </p:nvPr>
        </p:nvSpPr>
        <p:spPr>
          <a:xfrm>
            <a:off x="359999" y="136603"/>
            <a:ext cx="9252000" cy="247133"/>
          </a:xfrm>
          <a:prstGeom prst="rect">
            <a:avLst/>
          </a:prstGeom>
        </p:spPr>
        <p:txBody>
          <a:bodyPr lIns="0" tIns="0" rIns="0" bIns="0" anchor="ctr" anchorCtr="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13" name="Rechteck 12" descr="Grauer Farbverlauf" title="Hintergrundfläche"/>
          <p:cNvSpPr/>
          <p:nvPr userDrawn="1"/>
        </p:nvSpPr>
        <p:spPr>
          <a:xfrm>
            <a:off x="10178087" y="146973"/>
            <a:ext cx="1918800" cy="230412"/>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14" name="Textfeld 13" descr="Vertraulich" title="Textfeld"/>
          <p:cNvSpPr txBox="1"/>
          <p:nvPr userDrawn="1"/>
        </p:nvSpPr>
        <p:spPr>
          <a:xfrm>
            <a:off x="10116000" y="107685"/>
            <a:ext cx="2048400" cy="308988"/>
          </a:xfrm>
          <a:prstGeom prst="rect">
            <a:avLst/>
          </a:prstGeom>
          <a:noFill/>
        </p:spPr>
        <p:txBody>
          <a:bodyPr wrap="square" rtlCol="0">
            <a:spAutoFit/>
          </a:bodyPr>
          <a:lstStyle/>
          <a:p>
            <a:pPr algn="ctr"/>
            <a:r>
              <a:rPr lang="de-DE" sz="1400" b="1" spc="300" baseline="0" dirty="0">
                <a:solidFill>
                  <a:schemeClr val="tx2"/>
                </a:solidFill>
              </a:rPr>
              <a:t>VERTRAULICH</a:t>
            </a:r>
          </a:p>
        </p:txBody>
      </p:sp>
      <p:sp>
        <p:nvSpPr>
          <p:cNvPr id="24" name="Bildplatzhalter 31" descr="Platzhalter für ein Bild." title="Bildplatzhalter"/>
          <p:cNvSpPr>
            <a:spLocks noGrp="1"/>
          </p:cNvSpPr>
          <p:nvPr userDrawn="1">
            <p:ph type="pic" sz="quarter" idx="11" hasCustomPrompt="1"/>
          </p:nvPr>
        </p:nvSpPr>
        <p:spPr>
          <a:xfrm>
            <a:off x="90000" y="457200"/>
            <a:ext cx="12150000" cy="563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userDrawn="1">
            <p:ph type="title" hasCustomPrompt="1"/>
          </p:nvPr>
        </p:nvSpPr>
        <p:spPr>
          <a:xfrm>
            <a:off x="90000" y="1983600"/>
            <a:ext cx="4140000"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userDrawn="1">
            <p:ph type="body" sz="quarter" idx="16" hasCustomPrompt="1"/>
          </p:nvPr>
        </p:nvSpPr>
        <p:spPr>
          <a:xfrm>
            <a:off x="90000" y="3733200"/>
            <a:ext cx="4140000" cy="808459"/>
          </a:xfrm>
          <a:prstGeom prst="rect">
            <a:avLst/>
          </a:prstGeom>
          <a:solidFill>
            <a:schemeClr val="bg1">
              <a:alpha val="75000"/>
            </a:schemeClr>
          </a:solidFill>
        </p:spPr>
        <p:txBody>
          <a:bodyPr wrap="square" lIns="270000" tIns="72000" rIns="270000" bIns="180000">
            <a:spAutoFit/>
          </a:bodyPr>
          <a:lstStyle>
            <a:lvl1pPr marL="0" indent="0">
              <a:buNone/>
              <a:defRPr sz="180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p:cNvSpPr>
          <p:nvPr userDrawn="1">
            <p:ph type="pic" sz="quarter" idx="18" hasCustomPrompt="1"/>
          </p:nvPr>
        </p:nvSpPr>
        <p:spPr>
          <a:xfrm>
            <a:off x="90000" y="6206135"/>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534562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erfolie">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4" name="Foliennummernplatzhalter 3"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2430019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o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68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pic>
        <p:nvPicPr>
          <p:cNvPr id="16" name="Grafik 15"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11" y="90259"/>
            <a:ext cx="12150000" cy="5997600"/>
          </a:xfrm>
          <a:prstGeom prst="rect">
            <a:avLst/>
          </a:prstGeom>
        </p:spPr>
      </p:pic>
      <p:sp>
        <p:nvSpPr>
          <p:cNvPr id="17" name="Textplatzhalter 5" descr="Platzhalter für Thema/Version/Datum." title="Textplatzhalter"/>
          <p:cNvSpPr>
            <a:spLocks noGrp="1"/>
          </p:cNvSpPr>
          <p:nvPr>
            <p:ph type="body" sz="quarter" idx="14" hasCustomPrompt="1"/>
          </p:nvPr>
        </p:nvSpPr>
        <p:spPr>
          <a:xfrm>
            <a:off x="359999" y="382871"/>
            <a:ext cx="11340000" cy="247133"/>
          </a:xfrm>
          <a:prstGeom prst="rect">
            <a:avLst/>
          </a:prstGeom>
        </p:spPr>
        <p:txBody>
          <a:bodyPr lIns="0" tIns="0" rIns="0" bIns="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cxnSp>
        <p:nvCxnSpPr>
          <p:cNvPr id="18" name="Gerade Verbindung 17" descr="Weiße Linie" title="Linie"/>
          <p:cNvCxnSpPr/>
          <p:nvPr userDrawn="1"/>
        </p:nvCxnSpPr>
        <p:spPr>
          <a:xfrm>
            <a:off x="360000" y="650550"/>
            <a:ext cx="1188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el 6" descr="Platzhalter für den Folientitel." title="Titelplatzhalter"/>
          <p:cNvSpPr>
            <a:spLocks noGrp="1"/>
          </p:cNvSpPr>
          <p:nvPr>
            <p:ph type="title" hasCustomPrompt="1"/>
          </p:nvPr>
        </p:nvSpPr>
        <p:spPr>
          <a:xfrm>
            <a:off x="359999" y="939684"/>
            <a:ext cx="11340000" cy="976139"/>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bg1"/>
                </a:solidFill>
              </a:defRPr>
            </a:lvl1pPr>
          </a:lstStyle>
          <a:p>
            <a:r>
              <a:rPr lang="de-DE" dirty="0"/>
              <a:t>Hier steht der Titel Ihrer Präsentation. </a:t>
            </a:r>
            <a:br>
              <a:rPr lang="de-DE" dirty="0"/>
            </a:br>
            <a:r>
              <a:rPr lang="de-DE" dirty="0"/>
              <a:t>In zwei Zeilen</a:t>
            </a:r>
          </a:p>
        </p:txBody>
      </p:sp>
      <p:sp>
        <p:nvSpPr>
          <p:cNvPr id="20" name="Textplatzhalter 5" descr="Platzhalter für eine Subheadline." title="Textplatzhalter"/>
          <p:cNvSpPr>
            <a:spLocks noGrp="1"/>
          </p:cNvSpPr>
          <p:nvPr>
            <p:ph type="body" sz="quarter" idx="15" hasCustomPrompt="1"/>
          </p:nvPr>
        </p:nvSpPr>
        <p:spPr>
          <a:xfrm>
            <a:off x="359999" y="2024929"/>
            <a:ext cx="11340000" cy="467577"/>
          </a:xfrm>
          <a:prstGeom prst="rect">
            <a:avLst/>
          </a:prstGeom>
        </p:spPr>
        <p:txBody>
          <a:bodyPr lIns="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30" name="Bildplatzhalter 28" descr="Dienststellenlogo" title="Dienststellenlogo"/>
          <p:cNvSpPr>
            <a:spLocks noGrp="1"/>
          </p:cNvSpPr>
          <p:nvPr>
            <p:ph type="pic" sz="quarter" idx="18" hasCustomPrompt="1"/>
          </p:nvPr>
        </p:nvSpPr>
        <p:spPr>
          <a:xfrm>
            <a:off x="90000" y="6206135"/>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24733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 Schmaler Header">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17" y="90000"/>
            <a:ext cx="12149963" cy="338345"/>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59999" y="136603"/>
            <a:ext cx="11160000" cy="247133"/>
          </a:xfrm>
          <a:prstGeom prst="rect">
            <a:avLst/>
          </a:prstGeom>
        </p:spPr>
        <p:txBody>
          <a:bodyPr lIns="0" tIns="0" rIns="0" bIns="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Titel 6" descr="Platzhalter für den Folientitel." title="Titelplatzhalter"/>
          <p:cNvSpPr>
            <a:spLocks noGrp="1"/>
          </p:cNvSpPr>
          <p:nvPr>
            <p:ph type="title" hasCustomPrompt="1"/>
          </p:nvPr>
        </p:nvSpPr>
        <p:spPr>
          <a:xfrm>
            <a:off x="359999" y="939684"/>
            <a:ext cx="11340000" cy="976139"/>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a:t>
            </a:r>
            <a:br>
              <a:rPr lang="de-DE" dirty="0"/>
            </a:br>
            <a:r>
              <a:rPr lang="de-DE" dirty="0"/>
              <a:t>In zwei Zeilen</a:t>
            </a:r>
          </a:p>
        </p:txBody>
      </p:sp>
      <p:sp>
        <p:nvSpPr>
          <p:cNvPr id="9" name="Textplatzhalter 5" descr="Platzhalter für eine Subheadline." title="Textplatzhalter"/>
          <p:cNvSpPr>
            <a:spLocks noGrp="1"/>
          </p:cNvSpPr>
          <p:nvPr>
            <p:ph type="body" sz="quarter" idx="15" hasCustomPrompt="1"/>
          </p:nvPr>
        </p:nvSpPr>
        <p:spPr>
          <a:xfrm>
            <a:off x="359999" y="2024929"/>
            <a:ext cx="11340000" cy="467577"/>
          </a:xfrm>
          <a:prstGeom prst="rect">
            <a:avLst/>
          </a:prstGeom>
        </p:spPr>
        <p:txBody>
          <a:bodyPr lIns="0" tIns="0" rIns="0" bIns="0">
            <a:noAutofit/>
          </a:bodyPr>
          <a:lstStyle>
            <a:lvl1pPr marL="0" indent="0">
              <a:spcBef>
                <a:spcPts val="0"/>
              </a:spcBef>
              <a:spcAft>
                <a:spcPts val="0"/>
              </a:spcAft>
              <a:buNone/>
              <a:defRPr sz="1500"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30" name="Bildplatzhalter 28" descr="Dienststellenlogo." title="Dienststellenlogo"/>
          <p:cNvSpPr>
            <a:spLocks noGrp="1"/>
          </p:cNvSpPr>
          <p:nvPr>
            <p:ph type="pic" sz="quarter" idx="18" hasCustomPrompt="1"/>
          </p:nvPr>
        </p:nvSpPr>
        <p:spPr>
          <a:xfrm>
            <a:off x="90000" y="6206135"/>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72598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folie 1-Spaltig">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Textplatzhalter 2" descr="Platzhalter für Text, Tabelle, Bild, Video, Diagramm, Grafik." title="Multi-Platzhalter"/>
          <p:cNvSpPr>
            <a:spLocks noGrp="1"/>
          </p:cNvSpPr>
          <p:nvPr>
            <p:ph idx="1" hasCustomPrompt="1"/>
          </p:nvPr>
        </p:nvSpPr>
        <p:spPr>
          <a:xfrm>
            <a:off x="590399" y="1198800"/>
            <a:ext cx="11217600" cy="5137200"/>
          </a:xfrm>
          <a:prstGeom prst="rect">
            <a:avLst/>
          </a:prstGeom>
        </p:spPr>
        <p:txBody>
          <a:bodyPr vert="horz" lIns="91440" tIns="45720" rIns="91440" bIns="45720" rtlCol="0">
            <a:noAutofit/>
          </a:bodyPr>
          <a:lstStyle>
            <a:lvl1pPr>
              <a:defRPr baseline="0"/>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4"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300007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folie 2-Spaltig">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a:xfrm>
            <a:off x="590400" y="144566"/>
            <a:ext cx="11217600" cy="860624"/>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399" y="1198800"/>
            <a:ext cx="5508000" cy="51372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2" descr="Platzhalter für Text, Tabelle, Bild, Video, Diagramm, Grafik." title="Multi-Platzhalter"/>
          <p:cNvSpPr>
            <a:spLocks noGrp="1"/>
          </p:cNvSpPr>
          <p:nvPr>
            <p:ph idx="12" hasCustomPrompt="1"/>
          </p:nvPr>
        </p:nvSpPr>
        <p:spPr>
          <a:xfrm>
            <a:off x="6300000" y="1198800"/>
            <a:ext cx="5508000" cy="51372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81078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Bild Rechts">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a:xfrm>
            <a:off x="590400" y="144566"/>
            <a:ext cx="11217600" cy="860624"/>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400" y="1198800"/>
            <a:ext cx="5508000" cy="51372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4" descr="Platzhalter für ein Bild." title="Bildplatzhalter"/>
          <p:cNvSpPr>
            <a:spLocks noGrp="1"/>
          </p:cNvSpPr>
          <p:nvPr>
            <p:ph type="pic" sz="quarter" idx="12" hasCustomPrompt="1"/>
          </p:nvPr>
        </p:nvSpPr>
        <p:spPr>
          <a:xfrm>
            <a:off x="6300000" y="1198800"/>
            <a:ext cx="5508000" cy="5133600"/>
          </a:xfrm>
        </p:spPr>
        <p:txBody>
          <a:bodyPr>
            <a:normAutofit/>
          </a:bodyPr>
          <a:lstStyle>
            <a:lvl1pPr marL="0" indent="0">
              <a:buNone/>
              <a:defRPr sz="1200" baseline="0"/>
            </a:lvl1pPr>
          </a:lstStyle>
          <a:p>
            <a:r>
              <a:rPr lang="de-DE" dirty="0"/>
              <a:t>Bild einfügen</a:t>
            </a:r>
          </a:p>
        </p:txBody>
      </p:sp>
      <p:sp>
        <p:nvSpPr>
          <p:cNvPr id="5" name="Foliennummernplatzhalter 4"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59214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5" name="Bildplatzhalter 4" descr="Platzhalter für ein Bild." title="Bildplatzhalter"/>
          <p:cNvSpPr>
            <a:spLocks noGrp="1"/>
          </p:cNvSpPr>
          <p:nvPr>
            <p:ph type="pic" sz="quarter" idx="12" hasCustomPrompt="1"/>
          </p:nvPr>
        </p:nvSpPr>
        <p:spPr>
          <a:xfrm>
            <a:off x="414000" y="1037265"/>
            <a:ext cx="11825625" cy="5566976"/>
          </a:xfrm>
          <a:prstGeom prst="rect">
            <a:avLst/>
          </a:prstGeom>
        </p:spPr>
        <p:txBody>
          <a:bodyPr>
            <a:normAutofit/>
          </a:bodyPr>
          <a:lstStyle>
            <a:lvl1pPr marL="0" indent="0">
              <a:buNone/>
              <a:defRPr sz="1200" baseline="0"/>
            </a:lvl1pPr>
          </a:lstStyle>
          <a:p>
            <a:r>
              <a:rPr lang="de-DE" dirty="0"/>
              <a:t>Bild einfügen</a:t>
            </a:r>
          </a:p>
        </p:txBody>
      </p:sp>
      <p:sp>
        <p:nvSpPr>
          <p:cNvPr id="2" name="Titel 1" descr="Platzhalter für den Titel der Folie." title="Titelplatzhalter"/>
          <p:cNvSpPr>
            <a:spLocks noGrp="1"/>
          </p:cNvSpPr>
          <p:nvPr>
            <p:ph type="title" hasCustomPrompt="1"/>
          </p:nvPr>
        </p:nvSpPr>
        <p:spPr/>
        <p:txBody>
          <a:bodyPr>
            <a:noAutofit/>
          </a:bodyPr>
          <a:lstStyle>
            <a:lvl1pPr>
              <a:defRPr baseline="0"/>
            </a:lvl1pPr>
          </a:lstStyle>
          <a:p>
            <a:r>
              <a:rPr lang="de-DE" dirty="0"/>
              <a:t>Hier steht Ihre Botschaft</a:t>
            </a:r>
          </a:p>
        </p:txBody>
      </p:sp>
      <p:sp>
        <p:nvSpPr>
          <p:cNvPr id="7" name="Foliennummernplatzhalter 6"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262946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6.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 11" descr="Zwei rote Linien." title="Headergrafik"/>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9999" y="93215"/>
            <a:ext cx="12150000" cy="914450"/>
          </a:xfrm>
          <a:prstGeom prst="rect">
            <a:avLst/>
          </a:prstGeom>
        </p:spPr>
      </p:pic>
      <p:sp>
        <p:nvSpPr>
          <p:cNvPr id="14" name="Titelplatzhalter 1" descr="Platzhalter für den Titel der Folie." title="Titelplatzhalter"/>
          <p:cNvSpPr>
            <a:spLocks noGrp="1"/>
          </p:cNvSpPr>
          <p:nvPr>
            <p:ph type="title"/>
          </p:nvPr>
        </p:nvSpPr>
        <p:spPr>
          <a:xfrm>
            <a:off x="590400" y="144566"/>
            <a:ext cx="11217600" cy="860624"/>
          </a:xfrm>
          <a:prstGeom prst="rect">
            <a:avLst/>
          </a:prstGeom>
        </p:spPr>
        <p:txBody>
          <a:bodyPr vert="horz" lIns="91440" tIns="45720" rIns="91440" bIns="45720" rtlCol="0" anchor="t">
            <a:noAutofit/>
          </a:bodyPr>
          <a:lstStyle/>
          <a:p>
            <a:r>
              <a:rPr lang="de-DE" dirty="0"/>
              <a:t>Titelmasterformat durch Klicken bearbeiten</a:t>
            </a:r>
          </a:p>
        </p:txBody>
      </p:sp>
      <p:sp>
        <p:nvSpPr>
          <p:cNvPr id="26" name="Textplatzhalter 2" descr="Platzhalter für Text." title="Textplatzhalter"/>
          <p:cNvSpPr>
            <a:spLocks noGrp="1"/>
          </p:cNvSpPr>
          <p:nvPr>
            <p:ph type="body" idx="1"/>
          </p:nvPr>
        </p:nvSpPr>
        <p:spPr>
          <a:xfrm>
            <a:off x="590399" y="1198800"/>
            <a:ext cx="11217600" cy="5137200"/>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1" name="Gerade Verbindung 20" descr="Graue Linie" title="Linie"/>
          <p:cNvCxnSpPr>
            <a:cxnSpLocks/>
          </p:cNvCxnSpPr>
          <p:nvPr/>
        </p:nvCxnSpPr>
        <p:spPr>
          <a:xfrm>
            <a:off x="432000" y="6599973"/>
            <a:ext cx="118076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liennummernplatzhalter 3" descr="Seitenzahl der Folie." title="Seitenzahlplatzhalter in der Fußzeile"/>
          <p:cNvSpPr>
            <a:spLocks noGrp="1"/>
          </p:cNvSpPr>
          <p:nvPr>
            <p:ph type="sldNum" sz="quarter" idx="4"/>
          </p:nvPr>
        </p:nvSpPr>
        <p:spPr>
          <a:xfrm>
            <a:off x="11056934" y="6600218"/>
            <a:ext cx="864000" cy="274677"/>
          </a:xfrm>
          <a:prstGeom prst="rect">
            <a:avLst/>
          </a:prstGeom>
        </p:spPr>
        <p:txBody>
          <a:bodyPr vert="horz" lIns="91440" tIns="45720" rIns="91440" bIns="45720" rtlCol="0" anchor="ctr"/>
          <a:lstStyle>
            <a:lvl1pPr algn="r">
              <a:defRPr sz="900">
                <a:solidFill>
                  <a:schemeClr val="tx1"/>
                </a:solidFill>
              </a:defRPr>
            </a:lvl1pPr>
          </a:lstStyle>
          <a:p>
            <a:r>
              <a:rPr lang="de-DE" dirty="0"/>
              <a:t>Seite </a:t>
            </a:r>
            <a:fld id="{A8946A1F-0169-4AB6-AEFC-44545780F863}" type="slidenum">
              <a:rPr lang="de-DE" smtClean="0"/>
              <a:pPr/>
              <a:t>‹Nr.›</a:t>
            </a:fld>
            <a:endParaRPr lang="de-DE" dirty="0"/>
          </a:p>
        </p:txBody>
      </p:sp>
      <p:sp>
        <p:nvSpPr>
          <p:cNvPr id="8" name="Textfeld 7">
            <a:extLst>
              <a:ext uri="{FF2B5EF4-FFF2-40B4-BE49-F238E27FC236}">
                <a16:creationId xmlns:a16="http://schemas.microsoft.com/office/drawing/2014/main" id="{2BD15DE1-0AC5-4A3C-AFF6-233EC14B0EDC}"/>
              </a:ext>
            </a:extLst>
          </p:cNvPr>
          <p:cNvSpPr txBox="1"/>
          <p:nvPr userDrawn="1"/>
        </p:nvSpPr>
        <p:spPr>
          <a:xfrm>
            <a:off x="432000" y="6619024"/>
            <a:ext cx="3035477" cy="230832"/>
          </a:xfrm>
          <a:prstGeom prst="rect">
            <a:avLst/>
          </a:prstGeom>
          <a:noFill/>
        </p:spPr>
        <p:txBody>
          <a:bodyPr wrap="square" rtlCol="0">
            <a:spAutoFit/>
          </a:bodyPr>
          <a:lstStyle/>
          <a:p>
            <a:r>
              <a:rPr lang="de-DE" sz="900" dirty="0"/>
              <a:t>Hochschule der Bundesagentur für Arbeit</a:t>
            </a:r>
          </a:p>
        </p:txBody>
      </p:sp>
    </p:spTree>
    <p:extLst>
      <p:ext uri="{BB962C8B-B14F-4D97-AF65-F5344CB8AC3E}">
        <p14:creationId xmlns:p14="http://schemas.microsoft.com/office/powerpoint/2010/main" val="32777750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2"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55" r:id="rId15"/>
    <p:sldLayoutId id="2147483691" r:id="rId16"/>
  </p:sldLayoutIdLst>
  <p:hf hdr="0" dt="0"/>
  <p:txStyles>
    <p:titleStyle>
      <a:lvl1pPr algn="l" defTabSz="914400" rtl="0" eaLnBrk="1" latinLnBrk="0" hangingPunct="1">
        <a:spcBef>
          <a:spcPct val="0"/>
        </a:spcBef>
        <a:buNone/>
        <a:defRPr sz="2400" b="1" kern="1200">
          <a:solidFill>
            <a:srgbClr val="000000"/>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spcBef>
          <a:spcPts val="700"/>
        </a:spcBef>
        <a:spcAft>
          <a:spcPts val="0"/>
        </a:spcAft>
        <a:buClr>
          <a:srgbClr val="E2001A"/>
        </a:buClr>
        <a:buSzPct val="80000"/>
        <a:buFont typeface="Arial Black" panose="020B0A040201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724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2pPr>
      <a:lvl3pPr marL="954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3pPr>
      <a:lvl4pPr marL="1350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4pPr>
      <a:lvl5pPr marL="1728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 11" descr="Zwei rote Linien." title="Headergrafik"/>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89999" y="93255"/>
            <a:ext cx="12150000" cy="1133918"/>
          </a:xfrm>
          <a:prstGeom prst="rect">
            <a:avLst/>
          </a:prstGeom>
        </p:spPr>
      </p:pic>
      <p:sp>
        <p:nvSpPr>
          <p:cNvPr id="14" name="Titelplatzhalter 1" descr="Platzhalter für den Titel der Folie." title="Titelplatzhalter"/>
          <p:cNvSpPr>
            <a:spLocks noGrp="1"/>
          </p:cNvSpPr>
          <p:nvPr>
            <p:ph type="title"/>
          </p:nvPr>
        </p:nvSpPr>
        <p:spPr>
          <a:xfrm>
            <a:off x="590400" y="153443"/>
            <a:ext cx="11217600" cy="1018093"/>
          </a:xfrm>
          <a:prstGeom prst="rect">
            <a:avLst/>
          </a:prstGeom>
        </p:spPr>
        <p:txBody>
          <a:bodyPr vert="horz" lIns="91440" tIns="45720" rIns="91440" bIns="45720" rtlCol="0" anchor="t">
            <a:noAutofit/>
          </a:bodyPr>
          <a:lstStyle/>
          <a:p>
            <a:r>
              <a:rPr lang="de-DE" dirty="0"/>
              <a:t>Titelmasterformat </a:t>
            </a:r>
            <a:br>
              <a:rPr lang="de-DE" dirty="0"/>
            </a:br>
            <a:r>
              <a:rPr lang="de-DE" dirty="0"/>
              <a:t>durch Klicken bearbeiten</a:t>
            </a:r>
          </a:p>
        </p:txBody>
      </p:sp>
      <p:sp>
        <p:nvSpPr>
          <p:cNvPr id="26" name="Textplatzhalter 2" descr="Platzhalter für Text." title="Textplatzhalter"/>
          <p:cNvSpPr>
            <a:spLocks noGrp="1"/>
          </p:cNvSpPr>
          <p:nvPr>
            <p:ph type="body" idx="1"/>
          </p:nvPr>
        </p:nvSpPr>
        <p:spPr>
          <a:xfrm>
            <a:off x="590399" y="1404000"/>
            <a:ext cx="11217600" cy="4860000"/>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1" name="Gerade Verbindung 20" descr="Graue Linie" title="Linie"/>
          <p:cNvCxnSpPr>
            <a:cxnSpLocks/>
          </p:cNvCxnSpPr>
          <p:nvPr/>
        </p:nvCxnSpPr>
        <p:spPr>
          <a:xfrm>
            <a:off x="432000" y="6538079"/>
            <a:ext cx="118076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liennummernplatzhalter 3" descr="Seitenzahl der Folie." title="Seitenzahlplatzhalter in der Fußzeile"/>
          <p:cNvSpPr>
            <a:spLocks noGrp="1"/>
          </p:cNvSpPr>
          <p:nvPr>
            <p:ph type="sldNum" sz="quarter" idx="4"/>
          </p:nvPr>
        </p:nvSpPr>
        <p:spPr>
          <a:xfrm>
            <a:off x="11056934" y="6564706"/>
            <a:ext cx="864000" cy="274677"/>
          </a:xfrm>
          <a:prstGeom prst="rect">
            <a:avLst/>
          </a:prstGeom>
        </p:spPr>
        <p:txBody>
          <a:bodyPr vert="horz" lIns="91440" tIns="45720" rIns="91440" bIns="45720" rtlCol="0" anchor="ctr"/>
          <a:lstStyle>
            <a:lvl1pPr algn="r">
              <a:defRPr sz="1125">
                <a:solidFill>
                  <a:schemeClr val="tx1"/>
                </a:solidFill>
              </a:defRPr>
            </a:lvl1pPr>
          </a:lstStyle>
          <a:p>
            <a:r>
              <a:rPr lang="de-DE" dirty="0"/>
              <a:t>Seite </a:t>
            </a:r>
            <a:fld id="{A8946A1F-0169-4AB6-AEFC-44545780F863}" type="slidenum">
              <a:rPr lang="de-DE" smtClean="0"/>
              <a:pPr/>
              <a:t>‹Nr.›</a:t>
            </a:fld>
            <a:endParaRPr lang="de-DE" dirty="0"/>
          </a:p>
        </p:txBody>
      </p:sp>
      <p:sp>
        <p:nvSpPr>
          <p:cNvPr id="2" name="Textfeld 1">
            <a:extLst>
              <a:ext uri="{FF2B5EF4-FFF2-40B4-BE49-F238E27FC236}">
                <a16:creationId xmlns:a16="http://schemas.microsoft.com/office/drawing/2014/main" id="{0D1A46CC-4B4E-4AB5-9577-9E67ADDDEAE7}"/>
              </a:ext>
            </a:extLst>
          </p:cNvPr>
          <p:cNvSpPr txBox="1"/>
          <p:nvPr userDrawn="1"/>
        </p:nvSpPr>
        <p:spPr>
          <a:xfrm>
            <a:off x="432000" y="6564706"/>
            <a:ext cx="3035477" cy="276999"/>
          </a:xfrm>
          <a:prstGeom prst="rect">
            <a:avLst/>
          </a:prstGeom>
          <a:noFill/>
        </p:spPr>
        <p:txBody>
          <a:bodyPr wrap="square" rtlCol="0">
            <a:spAutoFit/>
          </a:bodyPr>
          <a:lstStyle/>
          <a:p>
            <a:r>
              <a:rPr lang="de-DE" sz="1200" dirty="0"/>
              <a:t>Hochschule der Bundesagentur für Arbeit</a:t>
            </a:r>
          </a:p>
        </p:txBody>
      </p:sp>
    </p:spTree>
    <p:extLst>
      <p:ext uri="{BB962C8B-B14F-4D97-AF65-F5344CB8AC3E}">
        <p14:creationId xmlns:p14="http://schemas.microsoft.com/office/powerpoint/2010/main" val="27826105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dt="0"/>
  <p:txStyles>
    <p:titleStyle>
      <a:lvl1pPr algn="l" defTabSz="914400" rtl="0" eaLnBrk="1" latinLnBrk="0" hangingPunct="1">
        <a:spcBef>
          <a:spcPct val="0"/>
        </a:spcBef>
        <a:buNone/>
        <a:defRPr sz="3000" b="1" kern="1200">
          <a:solidFill>
            <a:srgbClr val="000000"/>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spcBef>
          <a:spcPts val="700"/>
        </a:spcBef>
        <a:spcAft>
          <a:spcPts val="0"/>
        </a:spcAft>
        <a:buClr>
          <a:srgbClr val="E2001A"/>
        </a:buClr>
        <a:buSzPct val="80000"/>
        <a:buFont typeface="Arial Black" panose="020B0A040201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5724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2pPr>
      <a:lvl3pPr marL="9540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3pPr>
      <a:lvl4pPr marL="13500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4pPr>
      <a:lvl5pPr marL="17280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cid:image001.jpg@01D6900A.191A8750" TargetMode="External"/><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cid:image001.jpg@01D6900A.191A8750" TargetMode="External"/><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cid:image001.jpg@01D6900A.191A875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descr="Textplatzhalter für optionalen Text wie Thema/Version/Datum">
            <a:extLst>
              <a:ext uri="{FF2B5EF4-FFF2-40B4-BE49-F238E27FC236}">
                <a16:creationId xmlns:a16="http://schemas.microsoft.com/office/drawing/2014/main" id="{A3D12BC3-BF58-4666-844F-AA96BEF78E86}"/>
              </a:ext>
            </a:extLst>
          </p:cNvPr>
          <p:cNvSpPr>
            <a:spLocks noGrp="1"/>
          </p:cNvSpPr>
          <p:nvPr>
            <p:ph type="body" sz="quarter" idx="14"/>
          </p:nvPr>
        </p:nvSpPr>
        <p:spPr/>
        <p:txBody>
          <a:bodyPr/>
          <a:lstStyle/>
          <a:p>
            <a:r>
              <a:rPr lang="de-DE" dirty="0"/>
              <a:t>Inklusion und Teilhabe, </a:t>
            </a:r>
            <a:r>
              <a:rPr lang="de-DE" dirty="0" err="1"/>
              <a:t>HdBA</a:t>
            </a:r>
            <a:r>
              <a:rPr lang="de-DE" dirty="0"/>
              <a:t> Campus Mannheim, Prof. Dr. Keller   </a:t>
            </a:r>
          </a:p>
        </p:txBody>
      </p:sp>
      <p:sp>
        <p:nvSpPr>
          <p:cNvPr id="4" name="Titel 3" descr="Titelplatzhalter für den Titel der Präsentation">
            <a:extLst>
              <a:ext uri="{FF2B5EF4-FFF2-40B4-BE49-F238E27FC236}">
                <a16:creationId xmlns:a16="http://schemas.microsoft.com/office/drawing/2014/main" id="{A24342F5-FBB2-45AC-B43A-738F4117AEA7}"/>
              </a:ext>
            </a:extLst>
          </p:cNvPr>
          <p:cNvSpPr>
            <a:spLocks noGrp="1"/>
          </p:cNvSpPr>
          <p:nvPr>
            <p:ph type="title"/>
          </p:nvPr>
        </p:nvSpPr>
        <p:spPr>
          <a:xfrm>
            <a:off x="89999" y="1983600"/>
            <a:ext cx="10609531" cy="1348401"/>
          </a:xfrm>
        </p:spPr>
        <p:txBody>
          <a:bodyPr/>
          <a:lstStyle/>
          <a:p>
            <a:r>
              <a:rPr lang="de-DE" sz="3200" dirty="0"/>
              <a:t>Modul 2550 Teilhabe am Arbeitsleben II</a:t>
            </a:r>
            <a:br>
              <a:rPr lang="de-DE" sz="3200" dirty="0"/>
            </a:br>
            <a:r>
              <a:rPr lang="de-DE" sz="3200" dirty="0"/>
              <a:t>Einführungsveranstaltung</a:t>
            </a:r>
            <a:endParaRPr lang="de-DE" dirty="0"/>
          </a:p>
        </p:txBody>
      </p:sp>
      <p:sp>
        <p:nvSpPr>
          <p:cNvPr id="5" name="Textplatzhalter 4" descr="Textplatzhalter für eine Subheadline">
            <a:extLst>
              <a:ext uri="{FF2B5EF4-FFF2-40B4-BE49-F238E27FC236}">
                <a16:creationId xmlns:a16="http://schemas.microsoft.com/office/drawing/2014/main" id="{160C9C80-204A-45C0-BF0B-1036134B539C}"/>
              </a:ext>
            </a:extLst>
          </p:cNvPr>
          <p:cNvSpPr>
            <a:spLocks noGrp="1"/>
          </p:cNvSpPr>
          <p:nvPr>
            <p:ph type="body" sz="quarter" idx="16"/>
          </p:nvPr>
        </p:nvSpPr>
        <p:spPr>
          <a:xfrm>
            <a:off x="90000" y="3837975"/>
            <a:ext cx="4140000" cy="531460"/>
          </a:xfrm>
        </p:spPr>
        <p:txBody>
          <a:bodyPr/>
          <a:lstStyle/>
          <a:p>
            <a:r>
              <a:rPr lang="de-DE" dirty="0"/>
              <a:t>04.Mai 2023</a:t>
            </a:r>
          </a:p>
        </p:txBody>
      </p:sp>
      <p:pic>
        <p:nvPicPr>
          <p:cNvPr id="10" name="Bildplatzhalter 9">
            <a:extLst>
              <a:ext uri="{FF2B5EF4-FFF2-40B4-BE49-F238E27FC236}">
                <a16:creationId xmlns:a16="http://schemas.microsoft.com/office/drawing/2014/main" id="{954E81AF-2BDD-4D06-A3D3-E88EB20F7EAD}"/>
              </a:ext>
              <a:ext uri="{C183D7F6-B498-43B3-948B-1728B52AA6E4}">
                <adec:decorative xmlns:adec="http://schemas.microsoft.com/office/drawing/2017/decorative" val="1"/>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3026" b="3026"/>
          <a:stretch>
            <a:fillRect/>
          </a:stretch>
        </p:blipFill>
        <p:spPr/>
      </p:pic>
      <p:pic>
        <p:nvPicPr>
          <p:cNvPr id="8" name="Picture 2">
            <a:extLst>
              <a:ext uri="{FF2B5EF4-FFF2-40B4-BE49-F238E27FC236}">
                <a16:creationId xmlns:a16="http://schemas.microsoft.com/office/drawing/2014/main" id="{9FE1EE6D-A638-13F2-3378-F9E57D5FBB8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7206" y="3837975"/>
            <a:ext cx="7025211" cy="239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70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00A2E65-FD77-A49B-8417-AE894C48CB65}"/>
              </a:ext>
            </a:extLst>
          </p:cNvPr>
          <p:cNvSpPr>
            <a:spLocks noGrp="1"/>
          </p:cNvSpPr>
          <p:nvPr>
            <p:ph type="sldNum" sz="quarter" idx="14"/>
          </p:nvPr>
        </p:nvSpPr>
        <p:spPr/>
        <p:txBody>
          <a:bodyPr/>
          <a:lstStyle/>
          <a:p>
            <a:r>
              <a:rPr lang="de-DE"/>
              <a:t>Seite </a:t>
            </a:r>
            <a:fld id="{A8946A1F-0169-4AB6-AEFC-44545780F863}" type="slidenum">
              <a:rPr lang="de-DE" smtClean="0"/>
              <a:pPr/>
              <a:t>10</a:t>
            </a:fld>
            <a:endParaRPr lang="de-DE" dirty="0"/>
          </a:p>
        </p:txBody>
      </p:sp>
      <p:pic>
        <p:nvPicPr>
          <p:cNvPr id="7" name="Grafik 6" descr="Titelbild vom podcast stay inclusive Ozara Slowenien">
            <a:extLst>
              <a:ext uri="{FF2B5EF4-FFF2-40B4-BE49-F238E27FC236}">
                <a16:creationId xmlns:a16="http://schemas.microsoft.com/office/drawing/2014/main" id="{4F6FE2BC-FCBA-F277-B43F-1B68BC358178}"/>
              </a:ext>
            </a:extLst>
          </p:cNvPr>
          <p:cNvPicPr>
            <a:picLocks noChangeAspect="1"/>
          </p:cNvPicPr>
          <p:nvPr/>
        </p:nvPicPr>
        <p:blipFill>
          <a:blip r:embed="rId2"/>
          <a:stretch>
            <a:fillRect/>
          </a:stretch>
        </p:blipFill>
        <p:spPr>
          <a:xfrm>
            <a:off x="6666400" y="4307229"/>
            <a:ext cx="4775200" cy="2061634"/>
          </a:xfrm>
          <a:prstGeom prst="rect">
            <a:avLst/>
          </a:prstGeom>
        </p:spPr>
      </p:pic>
      <p:pic>
        <p:nvPicPr>
          <p:cNvPr id="6" name="Grafik 5" descr="Titelbild vom podcast stay inclusive VoG Belgien">
            <a:extLst>
              <a:ext uri="{FF2B5EF4-FFF2-40B4-BE49-F238E27FC236}">
                <a16:creationId xmlns:a16="http://schemas.microsoft.com/office/drawing/2014/main" id="{06028429-2458-3DE3-D74B-AE3DF77797FE}"/>
              </a:ext>
            </a:extLst>
          </p:cNvPr>
          <p:cNvPicPr>
            <a:picLocks noChangeAspect="1"/>
          </p:cNvPicPr>
          <p:nvPr/>
        </p:nvPicPr>
        <p:blipFill>
          <a:blip r:embed="rId3"/>
          <a:stretch>
            <a:fillRect/>
          </a:stretch>
        </p:blipFill>
        <p:spPr>
          <a:xfrm>
            <a:off x="6666400" y="1198563"/>
            <a:ext cx="3198960" cy="3141528"/>
          </a:xfrm>
          <a:prstGeom prst="rect">
            <a:avLst/>
          </a:prstGeom>
        </p:spPr>
      </p:pic>
      <p:pic>
        <p:nvPicPr>
          <p:cNvPr id="5" name="Inhaltsplatzhalter 4" descr="Titelbild vom podcast stay inclusive HdBA ">
            <a:extLst>
              <a:ext uri="{FF2B5EF4-FFF2-40B4-BE49-F238E27FC236}">
                <a16:creationId xmlns:a16="http://schemas.microsoft.com/office/drawing/2014/main" id="{365DCDAF-3165-22D7-3F99-3FCDBCE0F9AF}"/>
              </a:ext>
            </a:extLst>
          </p:cNvPr>
          <p:cNvPicPr>
            <a:picLocks noGrp="1" noChangeAspect="1"/>
          </p:cNvPicPr>
          <p:nvPr>
            <p:ph idx="1"/>
          </p:nvPr>
        </p:nvPicPr>
        <p:blipFill rotWithShape="1">
          <a:blip r:embed="rId4"/>
          <a:stretch/>
        </p:blipFill>
        <p:spPr>
          <a:xfrm>
            <a:off x="792382" y="1198563"/>
            <a:ext cx="5306018" cy="4984720"/>
          </a:xfrm>
          <a:prstGeom prst="rect">
            <a:avLst/>
          </a:prstGeom>
        </p:spPr>
      </p:pic>
      <p:pic>
        <p:nvPicPr>
          <p:cNvPr id="14" name="Picture 4" descr="Include3 project Logo">
            <a:extLst>
              <a:ext uri="{FF2B5EF4-FFF2-40B4-BE49-F238E27FC236}">
                <a16:creationId xmlns:a16="http://schemas.microsoft.com/office/drawing/2014/main" id="{92670670-F478-046F-C74D-EAEAC90316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0531" y="215613"/>
            <a:ext cx="2343150" cy="6667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5CD4C63-8060-196B-475C-93B5BFC5EE85}"/>
              </a:ext>
            </a:extLst>
          </p:cNvPr>
          <p:cNvSpPr>
            <a:spLocks noGrp="1"/>
          </p:cNvSpPr>
          <p:nvPr>
            <p:ph type="title"/>
          </p:nvPr>
        </p:nvSpPr>
        <p:spPr/>
        <p:txBody>
          <a:bodyPr/>
          <a:lstStyle/>
          <a:p>
            <a:r>
              <a:rPr lang="de-DE" sz="2800" dirty="0"/>
              <a:t>Forschungsaktivitäten</a:t>
            </a:r>
            <a:br>
              <a:rPr lang="de-DE" sz="2800" dirty="0"/>
            </a:br>
            <a:r>
              <a:rPr lang="de-DE" sz="2800" dirty="0"/>
              <a:t>Include³ -3-</a:t>
            </a:r>
            <a:br>
              <a:rPr lang="de-DE" sz="2800" dirty="0"/>
            </a:br>
            <a:endParaRPr lang="de-DE" sz="2800" b="0" dirty="0"/>
          </a:p>
        </p:txBody>
      </p:sp>
    </p:spTree>
    <p:extLst>
      <p:ext uri="{BB962C8B-B14F-4D97-AF65-F5344CB8AC3E}">
        <p14:creationId xmlns:p14="http://schemas.microsoft.com/office/powerpoint/2010/main" val="405686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F9E65FC-37C6-0E0D-5939-D2CD5FDDCC47}"/>
              </a:ext>
            </a:extLst>
          </p:cNvPr>
          <p:cNvSpPr>
            <a:spLocks noGrp="1"/>
          </p:cNvSpPr>
          <p:nvPr>
            <p:ph type="sldNum" sz="quarter" idx="11"/>
          </p:nvPr>
        </p:nvSpPr>
        <p:spPr/>
        <p:txBody>
          <a:bodyPr/>
          <a:lstStyle/>
          <a:p>
            <a:r>
              <a:rPr lang="de-DE"/>
              <a:t>Seite </a:t>
            </a:r>
            <a:fld id="{A8946A1F-0169-4AB6-AEFC-44545780F863}" type="slidenum">
              <a:rPr lang="de-DE" smtClean="0"/>
              <a:pPr/>
              <a:t>11</a:t>
            </a:fld>
            <a:endParaRPr lang="de-DE" dirty="0"/>
          </a:p>
        </p:txBody>
      </p:sp>
      <p:sp>
        <p:nvSpPr>
          <p:cNvPr id="3" name="Inhaltsplatzhalter 2">
            <a:extLst>
              <a:ext uri="{FF2B5EF4-FFF2-40B4-BE49-F238E27FC236}">
                <a16:creationId xmlns:a16="http://schemas.microsoft.com/office/drawing/2014/main" id="{7AEC333A-C865-4238-4A61-8597FC7265AD}"/>
              </a:ext>
            </a:extLst>
          </p:cNvPr>
          <p:cNvSpPr>
            <a:spLocks noGrp="1"/>
          </p:cNvSpPr>
          <p:nvPr>
            <p:ph idx="1"/>
          </p:nvPr>
        </p:nvSpPr>
        <p:spPr/>
        <p:txBody>
          <a:bodyPr/>
          <a:lstStyle/>
          <a:p>
            <a:pPr>
              <a:buFont typeface="Wingdings" panose="05000000000000000000" pitchFamily="2" charset="2"/>
              <a:buChar char="Ø"/>
            </a:pPr>
            <a:r>
              <a:rPr lang="de-DE" sz="2400" dirty="0"/>
              <a:t>Zweijähriges Forschungsprojekts</a:t>
            </a:r>
          </a:p>
          <a:p>
            <a:pPr>
              <a:buFont typeface="Wingdings" panose="05000000000000000000" pitchFamily="2" charset="2"/>
              <a:buChar char="Ø"/>
            </a:pPr>
            <a:r>
              <a:rPr lang="de-DE" sz="2400" dirty="0"/>
              <a:t>Untersuchung der Rolle die Bundesagentur für Arbeit (BA) bei der Gestaltung inklusiver Ansätze in Unternehmen </a:t>
            </a:r>
          </a:p>
          <a:p>
            <a:pPr>
              <a:buFont typeface="Wingdings" panose="05000000000000000000" pitchFamily="2" charset="2"/>
              <a:buChar char="Ø"/>
            </a:pPr>
            <a:r>
              <a:rPr lang="de-DE" sz="2400" dirty="0"/>
              <a:t>Ableitung von Handlungsempfehlungen </a:t>
            </a:r>
          </a:p>
          <a:p>
            <a:pPr>
              <a:buFont typeface="Wingdings" panose="05000000000000000000" pitchFamily="2" charset="2"/>
              <a:buChar char="Ø"/>
            </a:pPr>
            <a:r>
              <a:rPr lang="de-DE" sz="2400" dirty="0"/>
              <a:t>Fokus auf Menschen mit Behinderung (schwerbehindert und gleichgestellt) am Arbeitsmarkt</a:t>
            </a:r>
          </a:p>
          <a:p>
            <a:pPr>
              <a:buFont typeface="Wingdings" panose="05000000000000000000" pitchFamily="2" charset="2"/>
              <a:buChar char="Ø"/>
            </a:pPr>
            <a:r>
              <a:rPr lang="de-DE" sz="2400" dirty="0"/>
              <a:t>Projektkonsortium</a:t>
            </a:r>
          </a:p>
          <a:p>
            <a:pPr lvl="1">
              <a:buFont typeface="Wingdings" panose="05000000000000000000" pitchFamily="2" charset="2"/>
              <a:buChar char="Ø"/>
            </a:pPr>
            <a:r>
              <a:rPr lang="de-DE" sz="2400" dirty="0"/>
              <a:t>Forschungsinstitut berufliche Bildung</a:t>
            </a:r>
          </a:p>
          <a:p>
            <a:pPr lvl="1">
              <a:buFont typeface="Wingdings" panose="05000000000000000000" pitchFamily="2" charset="2"/>
              <a:buChar char="Ø"/>
            </a:pPr>
            <a:r>
              <a:rPr lang="de-DE" sz="2400" dirty="0"/>
              <a:t>Zentrale der Bundesagentur für Arbeit, GR 31, GR Inklusion und AM 51</a:t>
            </a:r>
          </a:p>
          <a:p>
            <a:pPr lvl="1">
              <a:buFont typeface="Wingdings" panose="05000000000000000000" pitchFamily="2" charset="2"/>
              <a:buChar char="Ø"/>
            </a:pPr>
            <a:r>
              <a:rPr lang="de-DE" sz="2400" dirty="0" err="1"/>
              <a:t>HdBA</a:t>
            </a:r>
            <a:r>
              <a:rPr lang="de-DE" sz="2400" dirty="0"/>
              <a:t>, Prof. Dr. Keller unter Mitarbeit von Prof. Dr. Bettina </a:t>
            </a:r>
            <a:r>
              <a:rPr lang="de-DE" sz="2400" dirty="0" err="1"/>
              <a:t>Siecke</a:t>
            </a:r>
            <a:endParaRPr lang="de-DE" sz="2400" dirty="0"/>
          </a:p>
          <a:p>
            <a:endParaRPr lang="de-DE" dirty="0"/>
          </a:p>
        </p:txBody>
      </p:sp>
      <p:pic>
        <p:nvPicPr>
          <p:cNvPr id="5" name="Grafik 4" descr="Inklusionslogo">
            <a:extLst>
              <a:ext uri="{FF2B5EF4-FFF2-40B4-BE49-F238E27FC236}">
                <a16:creationId xmlns:a16="http://schemas.microsoft.com/office/drawing/2014/main" id="{04483B74-FADB-8DC0-0B7C-81FB454C7937}"/>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03309" y="317213"/>
            <a:ext cx="1317625" cy="463550"/>
          </a:xfrm>
          <a:prstGeom prst="rect">
            <a:avLst/>
          </a:prstGeom>
          <a:noFill/>
          <a:ln>
            <a:noFill/>
          </a:ln>
        </p:spPr>
      </p:pic>
      <p:sp>
        <p:nvSpPr>
          <p:cNvPr id="2" name="Titel 1">
            <a:extLst>
              <a:ext uri="{FF2B5EF4-FFF2-40B4-BE49-F238E27FC236}">
                <a16:creationId xmlns:a16="http://schemas.microsoft.com/office/drawing/2014/main" id="{8DDD8289-3D37-9540-7F46-E0E166C0A7C9}"/>
              </a:ext>
            </a:extLst>
          </p:cNvPr>
          <p:cNvSpPr>
            <a:spLocks noGrp="1"/>
          </p:cNvSpPr>
          <p:nvPr>
            <p:ph type="title"/>
          </p:nvPr>
        </p:nvSpPr>
        <p:spPr/>
        <p:txBody>
          <a:bodyPr/>
          <a:lstStyle/>
          <a:p>
            <a:r>
              <a:rPr lang="de-DE" dirty="0"/>
              <a:t>Forschungsaktivitäten</a:t>
            </a:r>
            <a:br>
              <a:rPr lang="de-DE" dirty="0"/>
            </a:br>
            <a:r>
              <a:rPr lang="de-DE" sz="2400" dirty="0" err="1"/>
              <a:t>Zukunft_inklusiv</a:t>
            </a:r>
            <a:r>
              <a:rPr lang="de-DE" dirty="0"/>
              <a:t> -1-</a:t>
            </a:r>
          </a:p>
        </p:txBody>
      </p:sp>
    </p:spTree>
    <p:extLst>
      <p:ext uri="{BB962C8B-B14F-4D97-AF65-F5344CB8AC3E}">
        <p14:creationId xmlns:p14="http://schemas.microsoft.com/office/powerpoint/2010/main" val="141762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1BF7A97-A0FF-FA55-05C1-6DBEB4A42D59}"/>
              </a:ext>
            </a:extLst>
          </p:cNvPr>
          <p:cNvSpPr>
            <a:spLocks noGrp="1"/>
          </p:cNvSpPr>
          <p:nvPr>
            <p:ph type="sldNum" sz="quarter" idx="11"/>
          </p:nvPr>
        </p:nvSpPr>
        <p:spPr/>
        <p:txBody>
          <a:bodyPr/>
          <a:lstStyle/>
          <a:p>
            <a:r>
              <a:rPr lang="de-DE"/>
              <a:t>Seite </a:t>
            </a:r>
            <a:fld id="{A8946A1F-0169-4AB6-AEFC-44545780F863}" type="slidenum">
              <a:rPr lang="de-DE" smtClean="0"/>
              <a:pPr/>
              <a:t>12</a:t>
            </a:fld>
            <a:endParaRPr lang="de-DE" dirty="0"/>
          </a:p>
        </p:txBody>
      </p:sp>
      <p:sp>
        <p:nvSpPr>
          <p:cNvPr id="3" name="Inhaltsplatzhalter 2">
            <a:extLst>
              <a:ext uri="{FF2B5EF4-FFF2-40B4-BE49-F238E27FC236}">
                <a16:creationId xmlns:a16="http://schemas.microsoft.com/office/drawing/2014/main" id="{89B382E4-266A-A533-BB75-A3C922C21CE4}"/>
              </a:ext>
            </a:extLst>
          </p:cNvPr>
          <p:cNvSpPr>
            <a:spLocks noGrp="1"/>
          </p:cNvSpPr>
          <p:nvPr>
            <p:ph idx="1"/>
          </p:nvPr>
        </p:nvSpPr>
        <p:spPr/>
        <p:txBody>
          <a:bodyPr/>
          <a:lstStyle/>
          <a:p>
            <a:pPr marL="0" indent="0">
              <a:buNone/>
            </a:pPr>
            <a:r>
              <a:rPr lang="de-DE" sz="2400" dirty="0"/>
              <a:t>Forschungsleitfragen</a:t>
            </a:r>
          </a:p>
          <a:p>
            <a:pPr marL="457200" indent="-457200">
              <a:buFont typeface="+mj-lt"/>
              <a:buAutoNum type="arabicPeriod"/>
            </a:pPr>
            <a:r>
              <a:rPr lang="de-DE" sz="2400" dirty="0"/>
              <a:t>Wie kann die Beschäftigungsquote von Menschen mit einer anerkannten Behinderung in den Unternehmen erhöht werden?</a:t>
            </a:r>
          </a:p>
          <a:p>
            <a:pPr marL="457200" indent="-457200">
              <a:buFont typeface="+mj-lt"/>
              <a:buAutoNum type="arabicPeriod"/>
            </a:pPr>
            <a:r>
              <a:rPr lang="de-DE" sz="2400" dirty="0"/>
              <a:t>Welche inklusiven Gestaltungselemente für Unternehmen (Anreize und Möglichkeiten) sind notwendig, um die Unternehmen in der Inklusion zu stärken?</a:t>
            </a:r>
          </a:p>
          <a:p>
            <a:pPr marL="457200" indent="-457200">
              <a:buFont typeface="+mj-lt"/>
              <a:buAutoNum type="arabicPeriod"/>
            </a:pPr>
            <a:r>
              <a:rPr lang="de-DE" sz="2400" dirty="0"/>
              <a:t>Welche Beratungs- und Dienstleistungsschwerpunkte der Bundesagentur für Arbeit sind besonders geeignet, um die Unternehmen bei der nachhaltigen Gestaltung einer inklusiven Arbeitswelt zu unterstützen? Ergeben sich aus vorhandenen Ansätzen neue Beratungs- und Dienstleistungsangebote?</a:t>
            </a:r>
          </a:p>
          <a:p>
            <a:pPr marL="457200" indent="-457200">
              <a:buFont typeface="+mj-lt"/>
              <a:buAutoNum type="arabicPeriod"/>
            </a:pPr>
            <a:r>
              <a:rPr lang="de-DE" sz="2400" dirty="0"/>
              <a:t>Wie kann sich die Bundesagentur für Arbeit mit Kooperationspartner*innen vernetzen, um die Unternehmen bei der nachhaltigen Gestaltung einer inklusiven Arbeitswelt zu unterstützen?</a:t>
            </a:r>
          </a:p>
          <a:p>
            <a:pPr marL="0" indent="0">
              <a:buNone/>
            </a:pPr>
            <a:endParaRPr lang="de-DE" dirty="0"/>
          </a:p>
        </p:txBody>
      </p:sp>
      <p:pic>
        <p:nvPicPr>
          <p:cNvPr id="5" name="Grafik 4" descr="Inklusionslogo">
            <a:extLst>
              <a:ext uri="{FF2B5EF4-FFF2-40B4-BE49-F238E27FC236}">
                <a16:creationId xmlns:a16="http://schemas.microsoft.com/office/drawing/2014/main" id="{591E2FCE-6BE9-47A7-227D-277D9D20A7A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03309" y="317213"/>
            <a:ext cx="1317625" cy="463550"/>
          </a:xfrm>
          <a:prstGeom prst="rect">
            <a:avLst/>
          </a:prstGeom>
          <a:noFill/>
          <a:ln>
            <a:noFill/>
          </a:ln>
        </p:spPr>
      </p:pic>
      <p:sp>
        <p:nvSpPr>
          <p:cNvPr id="2" name="Titel 1">
            <a:extLst>
              <a:ext uri="{FF2B5EF4-FFF2-40B4-BE49-F238E27FC236}">
                <a16:creationId xmlns:a16="http://schemas.microsoft.com/office/drawing/2014/main" id="{CA765C64-30A0-10B3-0095-6CB23BFC1739}"/>
              </a:ext>
            </a:extLst>
          </p:cNvPr>
          <p:cNvSpPr>
            <a:spLocks noGrp="1"/>
          </p:cNvSpPr>
          <p:nvPr>
            <p:ph type="title"/>
          </p:nvPr>
        </p:nvSpPr>
        <p:spPr/>
        <p:txBody>
          <a:bodyPr/>
          <a:lstStyle/>
          <a:p>
            <a:r>
              <a:rPr lang="de-DE" sz="2800" dirty="0"/>
              <a:t>Forschungsaktivitäten</a:t>
            </a:r>
            <a:br>
              <a:rPr lang="de-DE" sz="2800" dirty="0"/>
            </a:br>
            <a:r>
              <a:rPr lang="de-DE" sz="2800" dirty="0" err="1"/>
              <a:t>Zukunft_inklusiv</a:t>
            </a:r>
            <a:r>
              <a:rPr lang="de-DE" sz="2800" dirty="0"/>
              <a:t> -2-</a:t>
            </a:r>
          </a:p>
        </p:txBody>
      </p:sp>
    </p:spTree>
    <p:extLst>
      <p:ext uri="{BB962C8B-B14F-4D97-AF65-F5344CB8AC3E}">
        <p14:creationId xmlns:p14="http://schemas.microsoft.com/office/powerpoint/2010/main" val="4201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E5DB325-C9EB-F735-1258-66192430BC70}"/>
              </a:ext>
              <a:ext uri="{C183D7F6-B498-43B3-948B-1728B52AA6E4}">
                <adec:decorative xmlns:adec="http://schemas.microsoft.com/office/drawing/2017/decorative" val="0"/>
              </a:ext>
            </a:extLst>
          </p:cNvPr>
          <p:cNvSpPr>
            <a:spLocks noGrp="1"/>
          </p:cNvSpPr>
          <p:nvPr>
            <p:ph type="sldNum" sz="quarter" idx="14"/>
          </p:nvPr>
        </p:nvSpPr>
        <p:spPr/>
        <p:txBody>
          <a:bodyPr/>
          <a:lstStyle/>
          <a:p>
            <a:r>
              <a:rPr lang="de-DE"/>
              <a:t>Seite </a:t>
            </a:r>
            <a:fld id="{A8946A1F-0169-4AB6-AEFC-44545780F863}" type="slidenum">
              <a:rPr lang="de-DE" smtClean="0"/>
              <a:pPr/>
              <a:t>13</a:t>
            </a:fld>
            <a:endParaRPr lang="de-DE" dirty="0"/>
          </a:p>
        </p:txBody>
      </p:sp>
      <p:pic>
        <p:nvPicPr>
          <p:cNvPr id="17" name="Bildplatzhalter 16" descr="Die Forschungsbausteine sind in drei untergliedert. Darunter zählt die Literatur- und Quellenrecherche, Analyse, als zweites 24 Einzelinterviews (Erhebungsinstrument,  Durchführung, Auswertung, Dokumentation) und schließlich die Konzeption und Umsetzung von 2 Expert*innendialogen. Gegen Ende erfolgen die Zwischenberichte und der Abschlussbericht.">
            <a:extLst>
              <a:ext uri="{FF2B5EF4-FFF2-40B4-BE49-F238E27FC236}">
                <a16:creationId xmlns:a16="http://schemas.microsoft.com/office/drawing/2014/main" id="{56AAE57B-C1ED-BEC4-C270-9DFB071C1359}"/>
              </a:ext>
            </a:extLst>
          </p:cNvPr>
          <p:cNvPicPr>
            <a:picLocks noGrp="1" noChangeAspect="1"/>
          </p:cNvPicPr>
          <p:nvPr>
            <p:ph type="pic" sz="quarter" idx="12"/>
          </p:nvPr>
        </p:nvPicPr>
        <p:blipFill rotWithShape="1">
          <a:blip r:embed="rId2"/>
          <a:srcRect l="19438" t="37160" r="25920" b="21749"/>
          <a:stretch/>
        </p:blipFill>
        <p:spPr>
          <a:xfrm>
            <a:off x="799069" y="1280160"/>
            <a:ext cx="10641485" cy="4500881"/>
          </a:xfrm>
        </p:spPr>
      </p:pic>
      <p:pic>
        <p:nvPicPr>
          <p:cNvPr id="18" name="Grafik 17" descr="Inklusionslogo">
            <a:extLst>
              <a:ext uri="{FF2B5EF4-FFF2-40B4-BE49-F238E27FC236}">
                <a16:creationId xmlns:a16="http://schemas.microsoft.com/office/drawing/2014/main" id="{2C6C2D6A-AF62-74C3-EBB6-32F671B3782A}"/>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603309" y="317213"/>
            <a:ext cx="1317625" cy="463550"/>
          </a:xfrm>
          <a:prstGeom prst="rect">
            <a:avLst/>
          </a:prstGeom>
          <a:noFill/>
          <a:ln>
            <a:noFill/>
          </a:ln>
        </p:spPr>
      </p:pic>
      <p:sp>
        <p:nvSpPr>
          <p:cNvPr id="2" name="Titel 1">
            <a:extLst>
              <a:ext uri="{FF2B5EF4-FFF2-40B4-BE49-F238E27FC236}">
                <a16:creationId xmlns:a16="http://schemas.microsoft.com/office/drawing/2014/main" id="{47C1C287-A791-D792-8B15-A530973AE336}"/>
              </a:ext>
            </a:extLst>
          </p:cNvPr>
          <p:cNvSpPr>
            <a:spLocks noGrp="1"/>
          </p:cNvSpPr>
          <p:nvPr>
            <p:ph type="title"/>
          </p:nvPr>
        </p:nvSpPr>
        <p:spPr/>
        <p:txBody>
          <a:bodyPr/>
          <a:lstStyle/>
          <a:p>
            <a:r>
              <a:rPr lang="de-DE" sz="2800" dirty="0"/>
              <a:t>Forschungsaktivitäten</a:t>
            </a:r>
            <a:br>
              <a:rPr lang="de-DE" sz="2800" dirty="0"/>
            </a:br>
            <a:r>
              <a:rPr lang="de-DE" sz="2800" dirty="0" err="1"/>
              <a:t>Zukunft_inklusiv</a:t>
            </a:r>
            <a:r>
              <a:rPr lang="de-DE" sz="2800" dirty="0"/>
              <a:t> -3-</a:t>
            </a:r>
          </a:p>
        </p:txBody>
      </p:sp>
    </p:spTree>
    <p:extLst>
      <p:ext uri="{BB962C8B-B14F-4D97-AF65-F5344CB8AC3E}">
        <p14:creationId xmlns:p14="http://schemas.microsoft.com/office/powerpoint/2010/main" val="210937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3D12BC3-BF58-4666-844F-AA96BEF78E86}"/>
              </a:ext>
              <a:ext uri="{C183D7F6-B498-43B3-948B-1728B52AA6E4}">
                <adec:decorative xmlns:adec="http://schemas.microsoft.com/office/drawing/2017/decorative" val="1"/>
              </a:ext>
            </a:extLst>
          </p:cNvPr>
          <p:cNvSpPr>
            <a:spLocks noGrp="1"/>
          </p:cNvSpPr>
          <p:nvPr>
            <p:ph type="body" sz="quarter" idx="14"/>
          </p:nvPr>
        </p:nvSpPr>
        <p:spPr/>
        <p:txBody>
          <a:bodyPr/>
          <a:lstStyle/>
          <a:p>
            <a:r>
              <a:rPr lang="de-DE" dirty="0"/>
              <a:t>Inklusion und Teilhabe, </a:t>
            </a:r>
            <a:r>
              <a:rPr lang="de-DE" dirty="0" err="1"/>
              <a:t>HdBA</a:t>
            </a:r>
            <a:r>
              <a:rPr lang="de-DE" dirty="0"/>
              <a:t> Campus Mannheim</a:t>
            </a:r>
          </a:p>
        </p:txBody>
      </p:sp>
      <p:pic>
        <p:nvPicPr>
          <p:cNvPr id="6" name="Bildplatzhalter 5" descr="Mehrfarbige Würfel, die “Inklusion” buchstabieren">
            <a:extLst>
              <a:ext uri="{FF2B5EF4-FFF2-40B4-BE49-F238E27FC236}">
                <a16:creationId xmlns:a16="http://schemas.microsoft.com/office/drawing/2014/main" id="{818C0B60-3D38-10E1-7A89-D07A18D56B7D}"/>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5220" b="15220"/>
          <a:stretch>
            <a:fillRect/>
          </a:stretch>
        </p:blipFill>
        <p:spPr>
          <a:xfrm>
            <a:off x="90488" y="457200"/>
            <a:ext cx="12149137" cy="5634038"/>
          </a:xfrm>
          <a:prstGeom prst="rect">
            <a:avLst/>
          </a:prstGeom>
        </p:spPr>
      </p:pic>
      <p:sp>
        <p:nvSpPr>
          <p:cNvPr id="4" name="Titel 3" descr="Inhaltplatzhalter für den Titel der Abschlussfolie">
            <a:extLst>
              <a:ext uri="{FF2B5EF4-FFF2-40B4-BE49-F238E27FC236}">
                <a16:creationId xmlns:a16="http://schemas.microsoft.com/office/drawing/2014/main" id="{A24342F5-FBB2-45AC-B43A-738F4117AEA7}"/>
              </a:ext>
            </a:extLst>
          </p:cNvPr>
          <p:cNvSpPr>
            <a:spLocks noGrp="1"/>
          </p:cNvSpPr>
          <p:nvPr>
            <p:ph type="title"/>
          </p:nvPr>
        </p:nvSpPr>
        <p:spPr>
          <a:xfrm>
            <a:off x="90000" y="1882000"/>
            <a:ext cx="4140000" cy="825180"/>
          </a:xfrm>
        </p:spPr>
        <p:txBody>
          <a:bodyPr/>
          <a:lstStyle/>
          <a:p>
            <a:r>
              <a:rPr lang="de-DE" dirty="0"/>
              <a:t>Vielen Dank!</a:t>
            </a:r>
          </a:p>
        </p:txBody>
      </p:sp>
      <p:pic>
        <p:nvPicPr>
          <p:cNvPr id="10" name="Bildplatzhalter 9">
            <a:extLst>
              <a:ext uri="{FF2B5EF4-FFF2-40B4-BE49-F238E27FC236}">
                <a16:creationId xmlns:a16="http://schemas.microsoft.com/office/drawing/2014/main" id="{954E81AF-2BDD-4D06-A3D3-E88EB20F7EAD}"/>
              </a:ext>
              <a:ext uri="{C183D7F6-B498-43B3-948B-1728B52AA6E4}">
                <adec:decorative xmlns:adec="http://schemas.microsoft.com/office/drawing/2017/decorative" val="1"/>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3026" b="3026"/>
          <a:stretch>
            <a:fillRect/>
          </a:stretch>
        </p:blipFill>
        <p:spPr>
          <a:xfrm>
            <a:off x="90000" y="6164467"/>
            <a:ext cx="1768815" cy="670068"/>
          </a:xfrm>
        </p:spPr>
      </p:pic>
      <p:sp>
        <p:nvSpPr>
          <p:cNvPr id="7" name="Textfeld 6">
            <a:extLst>
              <a:ext uri="{FF2B5EF4-FFF2-40B4-BE49-F238E27FC236}">
                <a16:creationId xmlns:a16="http://schemas.microsoft.com/office/drawing/2014/main" id="{658DEDFB-641E-48CD-5EA7-D48CAE1E792A}"/>
              </a:ext>
              <a:ext uri="{C183D7F6-B498-43B3-948B-1728B52AA6E4}">
                <adec:decorative xmlns:adec="http://schemas.microsoft.com/office/drawing/2017/decorative" val="1"/>
              </a:ext>
            </a:extLst>
          </p:cNvPr>
          <p:cNvSpPr txBox="1"/>
          <p:nvPr/>
        </p:nvSpPr>
        <p:spPr>
          <a:xfrm>
            <a:off x="9696165" y="6164467"/>
            <a:ext cx="1390261" cy="153888"/>
          </a:xfrm>
          <a:prstGeom prst="rect">
            <a:avLst/>
          </a:prstGeom>
        </p:spPr>
        <p:txBody>
          <a:bodyPr vert="horz" wrap="square" lIns="0" tIns="0" rIns="0" bIns="0" rtlCol="0" anchor="t" anchorCtr="0">
            <a:spAutoFit/>
          </a:bodyPr>
          <a:lstStyle/>
          <a:p>
            <a:pPr fontAlgn="auto"/>
            <a:r>
              <a:rPr lang="de-DE" sz="1000" dirty="0"/>
              <a:t>Quelle: </a:t>
            </a:r>
            <a:r>
              <a:rPr lang="de-DE" sz="1000" dirty="0" err="1"/>
              <a:t>Pixabay</a:t>
            </a:r>
            <a:endParaRPr lang="de-DE" sz="1000" dirty="0"/>
          </a:p>
        </p:txBody>
      </p:sp>
    </p:spTree>
    <p:extLst>
      <p:ext uri="{BB962C8B-B14F-4D97-AF65-F5344CB8AC3E}">
        <p14:creationId xmlns:p14="http://schemas.microsoft.com/office/powerpoint/2010/main" val="328190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760FA47-76FF-4CD9-BFBE-346482E6BCB3}"/>
              </a:ext>
            </a:extLst>
          </p:cNvPr>
          <p:cNvSpPr>
            <a:spLocks noGrp="1"/>
          </p:cNvSpPr>
          <p:nvPr>
            <p:ph type="sldNum" sz="quarter" idx="11"/>
          </p:nvPr>
        </p:nvSpPr>
        <p:spPr/>
        <p:txBody>
          <a:bodyPr/>
          <a:lstStyle/>
          <a:p>
            <a:r>
              <a:rPr lang="de-DE"/>
              <a:t>Seite </a:t>
            </a:r>
            <a:fld id="{A8946A1F-0169-4AB6-AEFC-44545780F863}" type="slidenum">
              <a:rPr lang="de-DE" smtClean="0"/>
              <a:pPr/>
              <a:t>2</a:t>
            </a:fld>
            <a:endParaRPr lang="de-DE" dirty="0"/>
          </a:p>
        </p:txBody>
      </p:sp>
      <p:sp>
        <p:nvSpPr>
          <p:cNvPr id="8" name="Inhaltsplatzhalter 7">
            <a:extLst>
              <a:ext uri="{FF2B5EF4-FFF2-40B4-BE49-F238E27FC236}">
                <a16:creationId xmlns:a16="http://schemas.microsoft.com/office/drawing/2014/main" id="{28E5ABA7-C537-4513-BB2C-A212ACEBB51A}"/>
              </a:ext>
            </a:extLst>
          </p:cNvPr>
          <p:cNvSpPr>
            <a:spLocks noGrp="1"/>
          </p:cNvSpPr>
          <p:nvPr>
            <p:ph idx="1"/>
          </p:nvPr>
        </p:nvSpPr>
        <p:spPr/>
        <p:txBody>
          <a:bodyPr/>
          <a:lstStyle/>
          <a:p>
            <a:endParaRPr lang="de-DE" dirty="0"/>
          </a:p>
          <a:p>
            <a:pPr>
              <a:buFont typeface="Wingdings" panose="05000000000000000000" pitchFamily="2" charset="2"/>
              <a:buChar char="Ø"/>
            </a:pPr>
            <a:r>
              <a:rPr lang="de-DE" sz="2400" dirty="0"/>
              <a:t>Ziele, Inhalte und Modulaufbau 2550 (Rückblick 2460)</a:t>
            </a:r>
          </a:p>
          <a:p>
            <a:pPr>
              <a:buFont typeface="Wingdings" panose="05000000000000000000" pitchFamily="2" charset="2"/>
              <a:buChar char="Ø"/>
            </a:pPr>
            <a:r>
              <a:rPr lang="de-DE" sz="2400" dirty="0"/>
              <a:t>Modulüberblick</a:t>
            </a:r>
          </a:p>
          <a:p>
            <a:pPr>
              <a:buFont typeface="Wingdings" panose="05000000000000000000" pitchFamily="2" charset="2"/>
              <a:buChar char="Ø"/>
            </a:pPr>
            <a:r>
              <a:rPr lang="de-DE" sz="2400" dirty="0"/>
              <a:t>Die Prüfungsleistung</a:t>
            </a:r>
          </a:p>
          <a:p>
            <a:pPr>
              <a:buFont typeface="Wingdings" panose="05000000000000000000" pitchFamily="2" charset="2"/>
              <a:buChar char="Ø"/>
            </a:pPr>
            <a:r>
              <a:rPr lang="de-DE" sz="2400" dirty="0"/>
              <a:t>Aktuelles</a:t>
            </a:r>
          </a:p>
          <a:p>
            <a:pPr lvl="1">
              <a:buFont typeface="Wingdings" panose="05000000000000000000" pitchFamily="2" charset="2"/>
              <a:buChar char="Ø"/>
            </a:pPr>
            <a:r>
              <a:rPr lang="de-DE" sz="2100" dirty="0"/>
              <a:t>Inklusionstage des BMAS am 08. und 09. Mai</a:t>
            </a:r>
          </a:p>
          <a:p>
            <a:pPr lvl="1">
              <a:buFont typeface="Wingdings" panose="05000000000000000000" pitchFamily="2" charset="2"/>
              <a:buChar char="Ø"/>
            </a:pPr>
            <a:r>
              <a:rPr lang="de-DE" sz="2000" dirty="0"/>
              <a:t>Inklusion an der </a:t>
            </a:r>
            <a:r>
              <a:rPr lang="de-DE" sz="2000" dirty="0" err="1"/>
              <a:t>HdBA</a:t>
            </a:r>
            <a:r>
              <a:rPr lang="de-DE" sz="2000" dirty="0"/>
              <a:t> </a:t>
            </a:r>
          </a:p>
          <a:p>
            <a:pPr lvl="1">
              <a:buFont typeface="Wingdings" panose="05000000000000000000" pitchFamily="2" charset="2"/>
              <a:buChar char="Ø"/>
            </a:pPr>
            <a:r>
              <a:rPr lang="de-DE" sz="2100" dirty="0"/>
              <a:t> Vortrag auf dem Reha-Kolloquium in Hannover, Februar 2023</a:t>
            </a:r>
          </a:p>
          <a:p>
            <a:pPr lvl="1">
              <a:buFont typeface="Wingdings" panose="05000000000000000000" pitchFamily="2" charset="2"/>
              <a:buChar char="Ø"/>
            </a:pPr>
            <a:r>
              <a:rPr lang="de-DE" sz="2100" dirty="0"/>
              <a:t>Vortrag auf den Hochschultagen Beruflicher Bildung, März 2023</a:t>
            </a:r>
          </a:p>
          <a:p>
            <a:pPr lvl="1">
              <a:buFont typeface="Wingdings" panose="05000000000000000000" pitchFamily="2" charset="2"/>
              <a:buChar char="Ø"/>
            </a:pPr>
            <a:r>
              <a:rPr lang="de-DE" sz="2100" dirty="0"/>
              <a:t>WIR-Projekt mit Parität Stuttgart &amp; Brown-Bag Angebot mit FHH </a:t>
            </a:r>
            <a:r>
              <a:rPr lang="de-DE" sz="2100" dirty="0" err="1"/>
              <a:t>Oberöstereich</a:t>
            </a:r>
            <a:endParaRPr lang="de-DE" sz="2100" dirty="0"/>
          </a:p>
          <a:p>
            <a:pPr>
              <a:buFont typeface="Wingdings" panose="05000000000000000000" pitchFamily="2" charset="2"/>
              <a:buChar char="Ø"/>
            </a:pPr>
            <a:r>
              <a:rPr lang="de-DE" sz="2400" dirty="0"/>
              <a:t>Einblicke in eigene Forschungsaktivitäten</a:t>
            </a:r>
          </a:p>
          <a:p>
            <a:pPr lvl="1">
              <a:buFont typeface="Wingdings" panose="05000000000000000000" pitchFamily="2" charset="2"/>
              <a:buChar char="Ø"/>
            </a:pPr>
            <a:r>
              <a:rPr lang="de-DE" sz="2100" dirty="0"/>
              <a:t>Erasmus+ „Work4Psy“, Erasmus+ „Include³“, Projekt </a:t>
            </a:r>
            <a:r>
              <a:rPr lang="de-DE" sz="2100" dirty="0" err="1"/>
              <a:t>Zukunft_inklusiv</a:t>
            </a:r>
            <a:endParaRPr lang="de-DE" sz="2100" dirty="0"/>
          </a:p>
          <a:p>
            <a:pPr marL="356400" lvl="1" indent="0">
              <a:buNone/>
            </a:pPr>
            <a:endParaRPr lang="de-DE" sz="2100" dirty="0"/>
          </a:p>
          <a:p>
            <a:pPr marL="0" indent="0">
              <a:buNone/>
            </a:pPr>
            <a:endParaRPr lang="de-DE" sz="2400" dirty="0"/>
          </a:p>
          <a:p>
            <a:pPr marL="0" indent="0">
              <a:buNone/>
            </a:pPr>
            <a:endParaRPr lang="de-DE" sz="2400" dirty="0"/>
          </a:p>
          <a:p>
            <a:endParaRPr lang="de-DE" dirty="0"/>
          </a:p>
          <a:p>
            <a:endParaRPr lang="de-DE" dirty="0"/>
          </a:p>
        </p:txBody>
      </p:sp>
      <p:sp>
        <p:nvSpPr>
          <p:cNvPr id="2" name="Titel 1">
            <a:extLst>
              <a:ext uri="{FF2B5EF4-FFF2-40B4-BE49-F238E27FC236}">
                <a16:creationId xmlns:a16="http://schemas.microsoft.com/office/drawing/2014/main" id="{972D4FDA-4760-4636-97C9-41C6C48D2CE1}"/>
              </a:ext>
            </a:extLst>
          </p:cNvPr>
          <p:cNvSpPr>
            <a:spLocks noGrp="1"/>
          </p:cNvSpPr>
          <p:nvPr>
            <p:ph type="title"/>
          </p:nvPr>
        </p:nvSpPr>
        <p:spPr/>
        <p:txBody>
          <a:bodyPr/>
          <a:lstStyle/>
          <a:p>
            <a:r>
              <a:rPr lang="de-DE" sz="2800" dirty="0"/>
              <a:t>Agenda</a:t>
            </a:r>
            <a:endParaRPr lang="de-DE" dirty="0"/>
          </a:p>
        </p:txBody>
      </p:sp>
    </p:spTree>
    <p:extLst>
      <p:ext uri="{BB962C8B-B14F-4D97-AF65-F5344CB8AC3E}">
        <p14:creationId xmlns:p14="http://schemas.microsoft.com/office/powerpoint/2010/main" val="149432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814E82D-4D87-DCC4-283F-D1C218DDC653}"/>
              </a:ext>
            </a:extLst>
          </p:cNvPr>
          <p:cNvSpPr>
            <a:spLocks noGrp="1"/>
          </p:cNvSpPr>
          <p:nvPr>
            <p:ph type="sldNum" sz="quarter" idx="14"/>
          </p:nvPr>
        </p:nvSpPr>
        <p:spPr/>
        <p:txBody>
          <a:bodyPr/>
          <a:lstStyle/>
          <a:p>
            <a:r>
              <a:rPr lang="de-DE"/>
              <a:t>Seite </a:t>
            </a:r>
            <a:fld id="{A8946A1F-0169-4AB6-AEFC-44545780F863}" type="slidenum">
              <a:rPr lang="de-DE" smtClean="0"/>
              <a:pPr/>
              <a:t>3</a:t>
            </a:fld>
            <a:endParaRPr lang="de-DE" dirty="0"/>
          </a:p>
        </p:txBody>
      </p:sp>
      <p:sp>
        <p:nvSpPr>
          <p:cNvPr id="7" name="Inhaltsplatzhalter 6">
            <a:extLst>
              <a:ext uri="{FF2B5EF4-FFF2-40B4-BE49-F238E27FC236}">
                <a16:creationId xmlns:a16="http://schemas.microsoft.com/office/drawing/2014/main" id="{9EBFBA76-FA28-8A58-0D1F-9ADEB81A7ADB}"/>
              </a:ext>
            </a:extLst>
          </p:cNvPr>
          <p:cNvSpPr>
            <a:spLocks noGrp="1"/>
          </p:cNvSpPr>
          <p:nvPr>
            <p:ph idx="12"/>
          </p:nvPr>
        </p:nvSpPr>
        <p:spPr/>
        <p:txBody>
          <a:bodyPr/>
          <a:lstStyle/>
          <a:p>
            <a:pPr>
              <a:buFont typeface="Wingdings" panose="05000000000000000000" pitchFamily="2" charset="2"/>
              <a:buChar char="Ø"/>
            </a:pPr>
            <a:r>
              <a:rPr lang="de-DE" dirty="0"/>
              <a:t>Teilhabe am Arbeitsleben II (TA II), </a:t>
            </a:r>
          </a:p>
          <a:p>
            <a:pPr lvl="1">
              <a:buFont typeface="Wingdings" panose="05000000000000000000" pitchFamily="2" charset="2"/>
              <a:buChar char="Ø"/>
            </a:pPr>
            <a:r>
              <a:rPr lang="de-DE" sz="2000" dirty="0"/>
              <a:t>5. Studientrimester</a:t>
            </a:r>
          </a:p>
          <a:p>
            <a:pPr lvl="1">
              <a:buFont typeface="Wingdings" panose="05000000000000000000" pitchFamily="2" charset="2"/>
              <a:buChar char="Ø"/>
            </a:pPr>
            <a:r>
              <a:rPr lang="de-DE" sz="2000" dirty="0"/>
              <a:t>Aktuelle Forschungsergebnisse zum inklusiven Arbeitsmarkt,</a:t>
            </a:r>
          </a:p>
          <a:p>
            <a:pPr lvl="1">
              <a:buFont typeface="Wingdings" panose="05000000000000000000" pitchFamily="2" charset="2"/>
              <a:buChar char="Ø"/>
            </a:pPr>
            <a:r>
              <a:rPr lang="de-DE" sz="2000" dirty="0"/>
              <a:t>Zukunft der Arbeit für Menschen mit Behinderungen,</a:t>
            </a:r>
          </a:p>
          <a:p>
            <a:pPr lvl="1">
              <a:buFont typeface="Wingdings" panose="05000000000000000000" pitchFamily="2" charset="2"/>
              <a:buChar char="Ø"/>
            </a:pPr>
            <a:r>
              <a:rPr lang="de-DE" sz="2000" dirty="0"/>
              <a:t>Beratung und Inklusionsangebote für ausgewählte Personengruppen, </a:t>
            </a:r>
          </a:p>
          <a:p>
            <a:pPr lvl="1">
              <a:buFont typeface="Wingdings" panose="05000000000000000000" pitchFamily="2" charset="2"/>
              <a:buChar char="Ø"/>
            </a:pPr>
            <a:r>
              <a:rPr lang="de-DE" sz="2000" dirty="0"/>
              <a:t>Trägerübergreifende Zusammenarbeit (Interne und externe Netzwerkarbeit),</a:t>
            </a:r>
          </a:p>
          <a:p>
            <a:pPr lvl="1">
              <a:buFont typeface="Wingdings" panose="05000000000000000000" pitchFamily="2" charset="2"/>
              <a:buChar char="Ø"/>
            </a:pPr>
            <a:r>
              <a:rPr lang="de-DE" sz="2000" dirty="0"/>
              <a:t>Empowerment und </a:t>
            </a:r>
            <a:r>
              <a:rPr lang="de-DE" sz="2000" dirty="0" err="1"/>
              <a:t>Diversity</a:t>
            </a:r>
            <a:r>
              <a:rPr lang="de-DE" sz="2000" dirty="0"/>
              <a:t>,</a:t>
            </a:r>
          </a:p>
          <a:p>
            <a:pPr lvl="1">
              <a:buFont typeface="Wingdings" panose="05000000000000000000" pitchFamily="2" charset="2"/>
              <a:buChar char="Ø"/>
            </a:pPr>
            <a:r>
              <a:rPr lang="de-DE" sz="2000" dirty="0"/>
              <a:t>Sucht und Krankheitsbilder,</a:t>
            </a:r>
          </a:p>
          <a:p>
            <a:pPr lvl="1">
              <a:buFont typeface="Wingdings" panose="05000000000000000000" pitchFamily="2" charset="2"/>
              <a:buChar char="Ø"/>
            </a:pPr>
            <a:r>
              <a:rPr lang="de-DE" sz="2000" dirty="0"/>
              <a:t>Exkursion/Praxisbeispiele (personenbezogen, Unternehmen)</a:t>
            </a:r>
          </a:p>
          <a:p>
            <a:pPr>
              <a:buFont typeface="Wingdings" panose="05000000000000000000" pitchFamily="2" charset="2"/>
              <a:buChar char="Ø"/>
            </a:pPr>
            <a:endParaRPr lang="de-DE" dirty="0"/>
          </a:p>
          <a:p>
            <a:pPr>
              <a:buFont typeface="Wingdings" panose="05000000000000000000" pitchFamily="2" charset="2"/>
              <a:buChar char="Ø"/>
            </a:pPr>
            <a:endParaRPr lang="de-DE" dirty="0"/>
          </a:p>
          <a:p>
            <a:pPr>
              <a:buFont typeface="Wingdings" panose="05000000000000000000" pitchFamily="2" charset="2"/>
              <a:buChar char="Ø"/>
            </a:pPr>
            <a:r>
              <a:rPr lang="de-DE" sz="1800" dirty="0"/>
              <a:t>Modulverantwortung: Frau Prof. Dr. Silvia Keller</a:t>
            </a:r>
          </a:p>
          <a:p>
            <a:pPr>
              <a:buFont typeface="Wingdings" panose="05000000000000000000" pitchFamily="2" charset="2"/>
              <a:buChar char="Ø"/>
            </a:pPr>
            <a:endParaRPr lang="de-DE" sz="2300" dirty="0"/>
          </a:p>
          <a:p>
            <a:endParaRPr lang="de-DE" dirty="0"/>
          </a:p>
        </p:txBody>
      </p:sp>
      <p:sp>
        <p:nvSpPr>
          <p:cNvPr id="6" name="Inhaltsplatzhalter 5">
            <a:extLst>
              <a:ext uri="{FF2B5EF4-FFF2-40B4-BE49-F238E27FC236}">
                <a16:creationId xmlns:a16="http://schemas.microsoft.com/office/drawing/2014/main" id="{D06F49A5-8F0D-2C75-9F73-9E231A4D1D14}"/>
              </a:ext>
            </a:extLst>
          </p:cNvPr>
          <p:cNvSpPr>
            <a:spLocks noGrp="1"/>
          </p:cNvSpPr>
          <p:nvPr>
            <p:ph idx="1"/>
          </p:nvPr>
        </p:nvSpPr>
        <p:spPr/>
        <p:txBody>
          <a:bodyPr/>
          <a:lstStyle/>
          <a:p>
            <a:pPr>
              <a:buFont typeface="Wingdings" panose="05000000000000000000" pitchFamily="2" charset="2"/>
              <a:buChar char="Ø"/>
            </a:pPr>
            <a:r>
              <a:rPr lang="de-DE" dirty="0"/>
              <a:t>Teilhabe am Arbeitsleben I (TA I), </a:t>
            </a:r>
          </a:p>
          <a:p>
            <a:pPr lvl="1">
              <a:buFont typeface="Wingdings" panose="05000000000000000000" pitchFamily="2" charset="2"/>
              <a:buChar char="Ø"/>
            </a:pPr>
            <a:r>
              <a:rPr lang="de-DE" sz="2000" dirty="0"/>
              <a:t>4. Studientrimester</a:t>
            </a:r>
          </a:p>
          <a:p>
            <a:pPr lvl="1">
              <a:buFont typeface="Wingdings" panose="05000000000000000000" pitchFamily="2" charset="2"/>
              <a:buChar char="Ø"/>
            </a:pPr>
            <a:r>
              <a:rPr lang="de-DE" sz="2000" dirty="0"/>
              <a:t>Inklusion: UN-BRK, Nationaler Aktionsplan,</a:t>
            </a:r>
          </a:p>
          <a:p>
            <a:pPr lvl="1">
              <a:buFont typeface="Wingdings" panose="05000000000000000000" pitchFamily="2" charset="2"/>
              <a:buChar char="Ø"/>
            </a:pPr>
            <a:r>
              <a:rPr lang="de-DE" sz="2000" dirty="0"/>
              <a:t>Maßnahmenträger und </a:t>
            </a:r>
            <a:r>
              <a:rPr lang="de-DE" sz="2000" dirty="0" err="1"/>
              <a:t>rehaspezifische</a:t>
            </a:r>
            <a:r>
              <a:rPr lang="de-DE" sz="2000" dirty="0"/>
              <a:t> Maßnahmen, </a:t>
            </a:r>
          </a:p>
          <a:p>
            <a:pPr lvl="1">
              <a:buFont typeface="Wingdings" panose="05000000000000000000" pitchFamily="2" charset="2"/>
              <a:buChar char="Ø"/>
            </a:pPr>
            <a:r>
              <a:rPr lang="de-DE" sz="2000" dirty="0"/>
              <a:t>Einführung in die medizinische Rehabilitation und sozialmedizinische Gutachten,</a:t>
            </a:r>
          </a:p>
          <a:p>
            <a:pPr lvl="1">
              <a:buFont typeface="Wingdings" panose="05000000000000000000" pitchFamily="2" charset="2"/>
              <a:buChar char="Ø"/>
            </a:pPr>
            <a:r>
              <a:rPr lang="de-DE" sz="2000" dirty="0"/>
              <a:t>Beratungskonzept für Menschen mit Behinderungen, Reha-Fallmanagement,</a:t>
            </a:r>
          </a:p>
          <a:p>
            <a:pPr lvl="1">
              <a:buFont typeface="Wingdings" panose="05000000000000000000" pitchFamily="2" charset="2"/>
              <a:buChar char="Ø"/>
            </a:pPr>
            <a:r>
              <a:rPr lang="de-DE" sz="2000" dirty="0"/>
              <a:t>Grundlagen des Betrieblichen Gesundheitsmanagements und Eingliederungsmanagements.</a:t>
            </a:r>
          </a:p>
          <a:p>
            <a:pPr>
              <a:buFont typeface="Wingdings" panose="05000000000000000000" pitchFamily="2" charset="2"/>
              <a:buChar char="Ø"/>
            </a:pPr>
            <a:r>
              <a:rPr lang="de-DE" sz="1800" dirty="0"/>
              <a:t>Modulverantwortung: Frau Prof. Dr. Silvia Keller</a:t>
            </a:r>
          </a:p>
          <a:p>
            <a:pPr marL="0" indent="0">
              <a:buNone/>
            </a:pPr>
            <a:endParaRPr lang="de-DE" dirty="0"/>
          </a:p>
        </p:txBody>
      </p:sp>
      <p:sp>
        <p:nvSpPr>
          <p:cNvPr id="5" name="Titel 4">
            <a:extLst>
              <a:ext uri="{FF2B5EF4-FFF2-40B4-BE49-F238E27FC236}">
                <a16:creationId xmlns:a16="http://schemas.microsoft.com/office/drawing/2014/main" id="{7CF69C84-C9DC-4A26-B36F-1969BE3618FB}"/>
              </a:ext>
            </a:extLst>
          </p:cNvPr>
          <p:cNvSpPr>
            <a:spLocks noGrp="1"/>
          </p:cNvSpPr>
          <p:nvPr>
            <p:ph type="title"/>
          </p:nvPr>
        </p:nvSpPr>
        <p:spPr/>
        <p:txBody>
          <a:bodyPr/>
          <a:lstStyle/>
          <a:p>
            <a:r>
              <a:rPr lang="de-DE" dirty="0"/>
              <a:t>Studienschwerpunkt Teilhabe am Arbeitsleben in Studiengang BBB</a:t>
            </a:r>
            <a:br>
              <a:rPr lang="de-DE" dirty="0"/>
            </a:br>
            <a:r>
              <a:rPr lang="de-DE" dirty="0"/>
              <a:t>Die Pflichtmodule – 52 LVS</a:t>
            </a:r>
          </a:p>
        </p:txBody>
      </p:sp>
    </p:spTree>
    <p:extLst>
      <p:ext uri="{BB962C8B-B14F-4D97-AF65-F5344CB8AC3E}">
        <p14:creationId xmlns:p14="http://schemas.microsoft.com/office/powerpoint/2010/main" val="80922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F4A3A14-D790-1C99-5F0C-4D9EA60FFA38}"/>
              </a:ext>
            </a:extLst>
          </p:cNvPr>
          <p:cNvSpPr>
            <a:spLocks noGrp="1"/>
          </p:cNvSpPr>
          <p:nvPr>
            <p:ph type="sldNum" sz="quarter" idx="11"/>
          </p:nvPr>
        </p:nvSpPr>
        <p:spPr/>
        <p:txBody>
          <a:bodyPr/>
          <a:lstStyle/>
          <a:p>
            <a:r>
              <a:rPr lang="de-DE"/>
              <a:t>Seite </a:t>
            </a:r>
            <a:fld id="{A8946A1F-0169-4AB6-AEFC-44545780F863}" type="slidenum">
              <a:rPr lang="de-DE" smtClean="0"/>
              <a:pPr/>
              <a:t>4</a:t>
            </a:fld>
            <a:endParaRPr lang="de-DE" dirty="0"/>
          </a:p>
        </p:txBody>
      </p:sp>
      <p:graphicFrame>
        <p:nvGraphicFramePr>
          <p:cNvPr id="7" name="Tabelle 6">
            <a:extLst>
              <a:ext uri="{FF2B5EF4-FFF2-40B4-BE49-F238E27FC236}">
                <a16:creationId xmlns:a16="http://schemas.microsoft.com/office/drawing/2014/main" id="{937A7044-AFB7-44DD-A713-39B1A995C5E8}"/>
              </a:ext>
            </a:extLst>
          </p:cNvPr>
          <p:cNvGraphicFramePr>
            <a:graphicFrameLocks noGrp="1"/>
          </p:cNvGraphicFramePr>
          <p:nvPr>
            <p:extLst>
              <p:ext uri="{D42A27DB-BD31-4B8C-83A1-F6EECF244321}">
                <p14:modId xmlns:p14="http://schemas.microsoft.com/office/powerpoint/2010/main" val="3671756142"/>
              </p:ext>
            </p:extLst>
          </p:nvPr>
        </p:nvGraphicFramePr>
        <p:xfrm>
          <a:off x="184260" y="1263486"/>
          <a:ext cx="12029880" cy="4721796"/>
        </p:xfrm>
        <a:graphic>
          <a:graphicData uri="http://schemas.openxmlformats.org/drawingml/2006/table">
            <a:tbl>
              <a:tblPr firstRow="1"/>
              <a:tblGrid>
                <a:gridCol w="1002591">
                  <a:extLst>
                    <a:ext uri="{9D8B030D-6E8A-4147-A177-3AD203B41FA5}">
                      <a16:colId xmlns:a16="http://schemas.microsoft.com/office/drawing/2014/main" val="20000"/>
                    </a:ext>
                  </a:extLst>
                </a:gridCol>
                <a:gridCol w="1575327">
                  <a:extLst>
                    <a:ext uri="{9D8B030D-6E8A-4147-A177-3AD203B41FA5}">
                      <a16:colId xmlns:a16="http://schemas.microsoft.com/office/drawing/2014/main" val="445477809"/>
                    </a:ext>
                  </a:extLst>
                </a:gridCol>
                <a:gridCol w="1575327">
                  <a:extLst>
                    <a:ext uri="{9D8B030D-6E8A-4147-A177-3AD203B41FA5}">
                      <a16:colId xmlns:a16="http://schemas.microsoft.com/office/drawing/2014/main" val="2905467558"/>
                    </a:ext>
                  </a:extLst>
                </a:gridCol>
                <a:gridCol w="1575327">
                  <a:extLst>
                    <a:ext uri="{9D8B030D-6E8A-4147-A177-3AD203B41FA5}">
                      <a16:colId xmlns:a16="http://schemas.microsoft.com/office/drawing/2014/main" val="2583816191"/>
                    </a:ext>
                  </a:extLst>
                </a:gridCol>
                <a:gridCol w="1575327">
                  <a:extLst>
                    <a:ext uri="{9D8B030D-6E8A-4147-A177-3AD203B41FA5}">
                      <a16:colId xmlns:a16="http://schemas.microsoft.com/office/drawing/2014/main" val="1069581641"/>
                    </a:ext>
                  </a:extLst>
                </a:gridCol>
                <a:gridCol w="1575327">
                  <a:extLst>
                    <a:ext uri="{9D8B030D-6E8A-4147-A177-3AD203B41FA5}">
                      <a16:colId xmlns:a16="http://schemas.microsoft.com/office/drawing/2014/main" val="1361231793"/>
                    </a:ext>
                  </a:extLst>
                </a:gridCol>
                <a:gridCol w="1575327">
                  <a:extLst>
                    <a:ext uri="{9D8B030D-6E8A-4147-A177-3AD203B41FA5}">
                      <a16:colId xmlns:a16="http://schemas.microsoft.com/office/drawing/2014/main" val="3878325977"/>
                    </a:ext>
                  </a:extLst>
                </a:gridCol>
                <a:gridCol w="1575327">
                  <a:extLst>
                    <a:ext uri="{9D8B030D-6E8A-4147-A177-3AD203B41FA5}">
                      <a16:colId xmlns:a16="http://schemas.microsoft.com/office/drawing/2014/main" val="3731430205"/>
                    </a:ext>
                  </a:extLst>
                </a:gridCol>
              </a:tblGrid>
              <a:tr h="1002778">
                <a:tc>
                  <a:txBody>
                    <a:bodyPr/>
                    <a:lstStyle/>
                    <a:p>
                      <a:pPr algn="ctr" fontAlgn="ctr"/>
                      <a:r>
                        <a:rPr lang="de-DE" sz="1000" b="1" i="0" u="none" strike="noStrike" dirty="0">
                          <a:solidFill>
                            <a:srgbClr val="000000"/>
                          </a:solidFill>
                          <a:effectLst/>
                          <a:latin typeface="Arial"/>
                        </a:rPr>
                        <a:t>Uhrzeiten HIS </a:t>
                      </a:r>
                      <a:endParaRPr lang="de-DE" sz="1000" b="1" i="0" u="none" strike="noStrike" dirty="0">
                        <a:solidFill>
                          <a:srgbClr val="000000"/>
                        </a:solidFill>
                        <a:effectLst/>
                        <a:latin typeface="Arial" panose="020B0604020202020204" pitchFamily="34" charset="0"/>
                      </a:endParaRPr>
                    </a:p>
                    <a:p>
                      <a:pPr algn="ctr" fontAlgn="ctr"/>
                      <a:r>
                        <a:rPr lang="de-DE" sz="1000" b="1" i="0" u="none" strike="noStrike" dirty="0">
                          <a:solidFill>
                            <a:srgbClr val="000000"/>
                          </a:solidFill>
                          <a:effectLst/>
                          <a:latin typeface="Arial"/>
                        </a:rPr>
                        <a:t>(je 2 LVS)</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endParaRPr lang="de-DE" sz="1050" b="1" i="0" u="none" strike="noStrike" dirty="0">
                        <a:solidFill>
                          <a:schemeClr val="tx1"/>
                        </a:solidFill>
                        <a:effectLst/>
                        <a:latin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de-DE" sz="1050" b="1" i="0" u="none" strike="noStrike" dirty="0">
                          <a:solidFill>
                            <a:schemeClr val="tx1"/>
                          </a:solidFill>
                          <a:effectLst/>
                          <a:latin typeface="+mn-lt"/>
                        </a:rPr>
                        <a:t>Donnerstag, 04.05.</a:t>
                      </a:r>
                    </a:p>
                    <a:p>
                      <a:pPr algn="ctr" fontAlgn="ctr"/>
                      <a:endParaRPr lang="de-DE" sz="1050" b="0" i="0" u="none" strike="noStrike" dirty="0">
                        <a:solidFill>
                          <a:schemeClr val="tx1"/>
                        </a:solidFill>
                        <a:effectLst/>
                        <a:latin typeface="Arial" panose="020B0604020202020204" pitchFamily="34" charset="0"/>
                      </a:endParaRPr>
                    </a:p>
                    <a:p>
                      <a:pPr algn="ctr" fontAlgn="ctr"/>
                      <a:endParaRPr lang="de-DE" sz="1050" b="0" i="0" u="none" strike="noStrike" dirty="0">
                        <a:solidFill>
                          <a:schemeClr val="tx1"/>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050" b="1" i="0" u="none" strike="noStrike" dirty="0">
                          <a:solidFill>
                            <a:schemeClr val="tx1"/>
                          </a:solidFill>
                          <a:effectLst/>
                          <a:latin typeface="+mn-lt"/>
                        </a:rPr>
                        <a:t>Donnerstag, 11.05.</a:t>
                      </a:r>
                      <a:endParaRPr lang="de-DE" sz="1050" b="1" i="0" u="none" strike="noStrike" dirty="0">
                        <a:solidFill>
                          <a:schemeClr val="tx1"/>
                        </a:solidFill>
                        <a:effectLst/>
                        <a:latin typeface="Arial" panose="020B0604020202020204" pitchFamily="34" charset="0"/>
                      </a:endParaRPr>
                    </a:p>
                    <a:p>
                      <a:pPr algn="ctr" fontAlgn="ctr"/>
                      <a:endParaRPr lang="de-DE" sz="1050" b="0" i="0" u="none" strike="noStrike" dirty="0">
                        <a:solidFill>
                          <a:srgbClr val="FF0000"/>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endParaRPr lang="de-DE" sz="1050" b="1" i="0" u="none" strike="noStrike" dirty="0">
                        <a:solidFill>
                          <a:schemeClr val="tx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de-DE" sz="1050" b="1" i="0" u="none" strike="noStrike" dirty="0">
                          <a:solidFill>
                            <a:schemeClr val="tx1"/>
                          </a:solidFill>
                          <a:effectLst/>
                          <a:latin typeface="+mn-lt"/>
                        </a:rPr>
                        <a:t>Donnerstag, 15.06.</a:t>
                      </a:r>
                    </a:p>
                    <a:p>
                      <a:pPr algn="ctr" fontAlgn="ctr"/>
                      <a:endParaRPr lang="de-DE" sz="1050" b="0" i="0" u="none" strike="noStrike" dirty="0">
                        <a:solidFill>
                          <a:schemeClr val="tx1"/>
                        </a:solidFill>
                        <a:effectLst/>
                        <a:latin typeface="Arial" panose="020B0604020202020204" pitchFamily="34" charset="0"/>
                      </a:endParaRPr>
                    </a:p>
                    <a:p>
                      <a:pPr algn="ctr" fontAlgn="ctr"/>
                      <a:endParaRPr lang="de-DE" sz="1050" b="0" i="0" u="none" strike="noStrike" dirty="0">
                        <a:solidFill>
                          <a:schemeClr val="tx1"/>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endParaRPr lang="de-DE" sz="1050" b="1" i="0" u="none" strike="noStrike" dirty="0">
                        <a:solidFill>
                          <a:schemeClr val="tx1"/>
                        </a:solidFill>
                        <a:effectLst/>
                        <a:latin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de-DE" sz="1050" b="1" i="0" u="none" strike="noStrike" dirty="0">
                          <a:solidFill>
                            <a:schemeClr val="tx1"/>
                          </a:solidFill>
                          <a:effectLst/>
                          <a:latin typeface="+mn-lt"/>
                        </a:rPr>
                        <a:t>Donnerstag, 29.06.</a:t>
                      </a:r>
                    </a:p>
                    <a:p>
                      <a:pPr algn="ctr" fontAlgn="ctr"/>
                      <a:endParaRPr lang="de-DE" sz="1050" b="1" i="0" u="none" strike="noStrike" dirty="0">
                        <a:solidFill>
                          <a:schemeClr val="tx1"/>
                        </a:solidFill>
                        <a:effectLst/>
                        <a:latin typeface="Arial" panose="020B0604020202020204" pitchFamily="34" charset="0"/>
                      </a:endParaRPr>
                    </a:p>
                    <a:p>
                      <a:pPr algn="ctr" fontAlgn="ctr"/>
                      <a:endParaRPr lang="de-DE" sz="1050" b="0" i="0" u="none" strike="noStrike" dirty="0">
                        <a:solidFill>
                          <a:schemeClr val="tx1"/>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endParaRPr lang="de-DE" sz="1050" b="1" i="0" u="none" strike="noStrike" dirty="0">
                        <a:solidFill>
                          <a:schemeClr val="tx1"/>
                        </a:solidFill>
                        <a:effectLst/>
                        <a:latin typeface="Arial" panose="020B0604020202020204" pitchFamily="34" charset="0"/>
                      </a:endParaRPr>
                    </a:p>
                    <a:p>
                      <a:pPr algn="ctr" fontAlgn="ctr"/>
                      <a:endParaRPr lang="de-DE" sz="1050" b="1" i="0" u="none" strike="noStrike" dirty="0">
                        <a:solidFill>
                          <a:schemeClr val="tx1"/>
                        </a:solidFill>
                        <a:effectLst/>
                        <a:latin typeface="Arial"/>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de-DE" sz="1050" b="1" i="0" u="none" strike="noStrike" dirty="0">
                          <a:solidFill>
                            <a:schemeClr val="tx1"/>
                          </a:solidFill>
                          <a:effectLst/>
                          <a:latin typeface="+mn-lt"/>
                        </a:rPr>
                        <a:t>Freitag, 07.07.</a:t>
                      </a:r>
                    </a:p>
                    <a:p>
                      <a:pPr algn="ctr" fontAlgn="ctr"/>
                      <a:endParaRPr lang="de-DE" sz="1050" b="1" i="0" u="none" strike="noStrike" dirty="0">
                        <a:solidFill>
                          <a:schemeClr val="tx1"/>
                        </a:solidFill>
                        <a:effectLst/>
                        <a:latin typeface="Arial"/>
                      </a:endParaRPr>
                    </a:p>
                    <a:p>
                      <a:pPr algn="ctr" fontAlgn="ctr"/>
                      <a:endParaRPr lang="de-DE" sz="1050" b="0" i="0" u="none" strike="noStrike" dirty="0">
                        <a:solidFill>
                          <a:schemeClr val="tx1"/>
                        </a:solidFill>
                        <a:effectLst/>
                        <a:latin typeface="Arial" panose="020B0604020202020204" pitchFamily="34" charset="0"/>
                      </a:endParaRPr>
                    </a:p>
                    <a:p>
                      <a:pPr algn="ctr" fontAlgn="ctr"/>
                      <a:endParaRPr lang="de-DE" sz="1050" b="0" i="0" u="none" strike="noStrike" dirty="0">
                        <a:solidFill>
                          <a:schemeClr val="tx1"/>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050" b="1" i="0" u="none" strike="noStrike" dirty="0">
                          <a:solidFill>
                            <a:schemeClr val="tx1"/>
                          </a:solidFill>
                          <a:effectLst/>
                          <a:latin typeface="+mn-lt"/>
                        </a:rPr>
                        <a:t>Montag, 10.07.</a:t>
                      </a:r>
                    </a:p>
                    <a:p>
                      <a:pPr algn="ctr" fontAlgn="ctr"/>
                      <a:endParaRPr lang="de-DE" sz="1050" b="1" i="0" u="none" strike="noStrike" dirty="0">
                        <a:solidFill>
                          <a:schemeClr val="tx1"/>
                        </a:solidFill>
                        <a:effectLst/>
                        <a:latin typeface="Arial"/>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050" b="1" i="0" u="none" strike="noStrike" dirty="0">
                          <a:solidFill>
                            <a:schemeClr val="tx1"/>
                          </a:solidFill>
                          <a:effectLst/>
                          <a:latin typeface="+mn-lt"/>
                        </a:rPr>
                        <a:t>Donnerstag, 20.07.</a:t>
                      </a:r>
                    </a:p>
                    <a:p>
                      <a:pPr algn="ctr" fontAlgn="ctr"/>
                      <a:endParaRPr lang="de-DE" sz="1050" b="1" i="0" u="none" strike="noStrike" dirty="0">
                        <a:solidFill>
                          <a:schemeClr val="tx1"/>
                        </a:solidFill>
                        <a:effectLst/>
                        <a:latin typeface="Arial"/>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81880">
                <a:tc>
                  <a:txBody>
                    <a:bodyPr/>
                    <a:lstStyle/>
                    <a:p>
                      <a:pPr algn="ctr" fontAlgn="ctr"/>
                      <a:r>
                        <a:rPr lang="de-DE" sz="1000" b="0" i="0" u="none" strike="noStrike" dirty="0">
                          <a:solidFill>
                            <a:srgbClr val="000000"/>
                          </a:solidFill>
                          <a:effectLst/>
                          <a:latin typeface="Arial" panose="020B0604020202020204" pitchFamily="34" charset="0"/>
                        </a:rPr>
                        <a:t>Zeit</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highlight>
                            <a:srgbClr val="FFFF00"/>
                          </a:highlight>
                          <a:latin typeface="Arial"/>
                          <a:ea typeface="+mn-ea"/>
                          <a:cs typeface="+mn-cs"/>
                        </a:rPr>
                        <a:t>11:30 – 15:30 Uhr</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09:45 – 13:00 Uhr</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endParaRPr lang="de-DE" sz="1000" b="0" i="0" u="none" strike="noStrike" kern="1200" dirty="0">
                        <a:solidFill>
                          <a:srgbClr val="000000"/>
                        </a:solidFill>
                        <a:effectLst/>
                        <a:latin typeface="Arial" panose="020B0604020202020204" pitchFamily="34" charset="0"/>
                        <a:ea typeface="+mn-ea"/>
                        <a:cs typeface="+mn-cs"/>
                      </a:endParaRP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09:45 – 13:00 Uhr</a:t>
                      </a:r>
                    </a:p>
                    <a:p>
                      <a:pPr marL="0" marR="0" lvl="0" indent="0" algn="ctr" defTabSz="910560" rtl="0" eaLnBrk="1" fontAlgn="ctr" latinLnBrk="0" hangingPunct="1">
                        <a:lnSpc>
                          <a:spcPct val="100000"/>
                        </a:lnSpc>
                        <a:spcBef>
                          <a:spcPts val="0"/>
                        </a:spcBef>
                        <a:spcAft>
                          <a:spcPts val="0"/>
                        </a:spcAft>
                        <a:buClrTx/>
                        <a:buSzTx/>
                        <a:buFontTx/>
                        <a:buNone/>
                        <a:tabLst/>
                        <a:defRPr/>
                      </a:pPr>
                      <a:endParaRPr lang="de-DE" sz="1000" b="0" i="0" u="none" strike="noStrike" kern="1200" dirty="0">
                        <a:solidFill>
                          <a:srgbClr val="000000"/>
                        </a:solidFill>
                        <a:effectLst/>
                        <a:latin typeface="Arial" panose="020B0604020202020204" pitchFamily="34" charset="0"/>
                        <a:ea typeface="+mn-ea"/>
                        <a:cs typeface="+mn-cs"/>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endParaRPr lang="de-DE" sz="1000" b="0" i="0" u="none" strike="noStrike" kern="1200" dirty="0">
                        <a:solidFill>
                          <a:srgbClr val="000000"/>
                        </a:solidFill>
                        <a:effectLst/>
                        <a:latin typeface="+mn-lt"/>
                        <a:ea typeface="+mn-ea"/>
                        <a:cs typeface="+mn-cs"/>
                      </a:endParaRP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09:45 – 13:00 Uhr</a:t>
                      </a:r>
                    </a:p>
                    <a:p>
                      <a:pPr marL="0" marR="0" lvl="0" indent="0" algn="ctr" defTabSz="910560" rtl="0" eaLnBrk="1" fontAlgn="ctr" latinLnBrk="0" hangingPunct="1">
                        <a:lnSpc>
                          <a:spcPct val="100000"/>
                        </a:lnSpc>
                        <a:spcBef>
                          <a:spcPts val="0"/>
                        </a:spcBef>
                        <a:spcAft>
                          <a:spcPts val="0"/>
                        </a:spcAft>
                        <a:buClrTx/>
                        <a:buSzTx/>
                        <a:buFontTx/>
                        <a:buNone/>
                        <a:tabLst/>
                        <a:defRPr/>
                      </a:pPr>
                      <a:endParaRPr lang="de-DE" sz="1000" b="0" i="0" u="none" strike="noStrike" kern="1200" dirty="0">
                        <a:solidFill>
                          <a:srgbClr val="000000"/>
                        </a:solidFill>
                        <a:effectLst/>
                        <a:highlight>
                          <a:srgbClr val="FFFF00"/>
                        </a:highlight>
                        <a:latin typeface="+mn-lt"/>
                        <a:ea typeface="+mn-ea"/>
                        <a:cs typeface="+mn-cs"/>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endParaRPr lang="de-DE" sz="1000" b="0" i="0" u="none" strike="noStrike" kern="1200" dirty="0">
                        <a:solidFill>
                          <a:srgbClr val="000000"/>
                        </a:solidFill>
                        <a:effectLst/>
                        <a:latin typeface="+mn-lt"/>
                        <a:ea typeface="+mn-ea"/>
                        <a:cs typeface="+mn-cs"/>
                      </a:endParaRP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highlight>
                            <a:srgbClr val="FFFF00"/>
                          </a:highlight>
                          <a:latin typeface="+mn-lt"/>
                          <a:ea typeface="+mn-ea"/>
                          <a:cs typeface="+mn-cs"/>
                        </a:rPr>
                        <a:t>08.00 – 09:30 Uhr</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highlight>
                            <a:srgbClr val="FFFF00"/>
                          </a:highlight>
                          <a:latin typeface="+mn-lt"/>
                          <a:ea typeface="+mn-ea"/>
                          <a:cs typeface="+mn-cs"/>
                        </a:rPr>
                        <a:t>11:30 – 13:00 Uhr</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highlight>
                            <a:srgbClr val="FFFF00"/>
                          </a:highlight>
                          <a:latin typeface="+mn-lt"/>
                          <a:ea typeface="+mn-ea"/>
                          <a:cs typeface="+mn-cs"/>
                        </a:rPr>
                        <a:t>08:00 – 11:15 Uhr</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09:45 – 13:00 Uhr</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971209">
                <a:tc>
                  <a:txBody>
                    <a:bodyPr/>
                    <a:lstStyle/>
                    <a:p>
                      <a:pPr marL="0" marR="0" indent="0" algn="ctr" defTabSz="910560" rtl="0" eaLnBrk="1" fontAlgn="ctr" latinLnBrk="0" hangingPunct="1">
                        <a:lnSpc>
                          <a:spcPct val="100000"/>
                        </a:lnSpc>
                        <a:spcBef>
                          <a:spcPts val="0"/>
                        </a:spcBef>
                        <a:spcAft>
                          <a:spcPts val="0"/>
                        </a:spcAft>
                        <a:buClrTx/>
                        <a:buSzTx/>
                        <a:buFontTx/>
                        <a:buNone/>
                        <a:tabLst/>
                        <a:defRPr/>
                      </a:pPr>
                      <a:r>
                        <a:rPr lang="de-DE" sz="1000" b="0" i="0" u="none" strike="noStrike" dirty="0">
                          <a:solidFill>
                            <a:srgbClr val="000000"/>
                          </a:solidFill>
                          <a:effectLst/>
                          <a:latin typeface="Arial"/>
                        </a:rPr>
                        <a:t>09:45 – 11:15</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Arial"/>
                        </a:rPr>
                        <a:t>Einführung ins Modul</a:t>
                      </a:r>
                    </a:p>
                    <a:p>
                      <a:pPr marL="0" marR="0" lvl="0" indent="0" algn="ctr" rtl="0" eaLnBrk="1" fontAlgn="ctr" latinLnBrk="0" hangingPunct="1">
                        <a:lnSpc>
                          <a:spcPct val="100000"/>
                        </a:lnSpc>
                        <a:spcBef>
                          <a:spcPts val="0"/>
                        </a:spcBef>
                        <a:spcAft>
                          <a:spcPts val="0"/>
                        </a:spcAft>
                        <a:buClrTx/>
                        <a:buSzTx/>
                        <a:buFontTx/>
                        <a:buNone/>
                      </a:pPr>
                      <a:r>
                        <a:rPr lang="de-DE" sz="1000" b="0" i="1" u="none" strike="noStrike" kern="1200" baseline="0" dirty="0">
                          <a:solidFill>
                            <a:srgbClr val="000000"/>
                          </a:solidFill>
                          <a:effectLst/>
                          <a:latin typeface="Arial"/>
                          <a:ea typeface="+mn-ea"/>
                          <a:cs typeface="+mn-cs"/>
                        </a:rPr>
                        <a:t>Vergabe der PL</a:t>
                      </a:r>
                    </a:p>
                    <a:p>
                      <a:pPr marL="0" marR="0" lvl="0" indent="0" algn="ctr" defTabSz="910560">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Arial"/>
                          <a:ea typeface="+mn-ea"/>
                          <a:cs typeface="+mn-cs"/>
                        </a:rPr>
                        <a:t>Prof. Dr. Keller</a:t>
                      </a:r>
                      <a:endParaRPr lang="de-DE" sz="1000" dirty="0"/>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Menschen mit psychischen Behinderungen</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WP4/Selbstlerneinheit</a:t>
                      </a:r>
                    </a:p>
                    <a:p>
                      <a:pPr marL="0" marR="0" lvl="0" indent="0" algn="ctr" defTabSz="910560">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Prof. Dr. Keller</a:t>
                      </a:r>
                      <a:endParaRPr lang="de-DE" sz="1000" dirty="0"/>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Inklusion in Unternehmen</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Inklusionspreis/F-Projekt</a:t>
                      </a:r>
                    </a:p>
                    <a:p>
                      <a:pPr marL="0" marR="0" lvl="0" indent="0" algn="ctr" defTabSz="910560">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Prof. Dr. Keller</a:t>
                      </a:r>
                      <a:endParaRPr lang="de-DE" sz="1000" dirty="0"/>
                    </a:p>
                    <a:p>
                      <a:pPr marL="0" marR="0" lvl="0" indent="0" algn="ctr" defTabSz="910560" rtl="0" eaLnBrk="1" fontAlgn="ctr" latinLnBrk="0" hangingPunct="1">
                        <a:lnSpc>
                          <a:spcPct val="100000"/>
                        </a:lnSpc>
                        <a:spcBef>
                          <a:spcPts val="0"/>
                        </a:spcBef>
                        <a:spcAft>
                          <a:spcPts val="0"/>
                        </a:spcAft>
                        <a:buClrTx/>
                        <a:buSzTx/>
                        <a:buFontTx/>
                        <a:buNone/>
                        <a:tabLst/>
                        <a:defRPr/>
                      </a:pPr>
                      <a:endParaRPr lang="de-DE" sz="1000" b="1" i="0" u="none" strike="noStrike" dirty="0">
                        <a:solidFill>
                          <a:srgbClr val="000000"/>
                        </a:solidFill>
                        <a:effectLst/>
                        <a:latin typeface="+mn-lt"/>
                      </a:endParaRPr>
                    </a:p>
                    <a:p>
                      <a:pPr marL="0" marR="0" lvl="0" indent="0" algn="ctr">
                        <a:lnSpc>
                          <a:spcPct val="100000"/>
                        </a:lnSpc>
                        <a:spcBef>
                          <a:spcPts val="0"/>
                        </a:spcBef>
                        <a:spcAft>
                          <a:spcPts val="0"/>
                        </a:spcAft>
                        <a:buNone/>
                      </a:pPr>
                      <a:endParaRPr lang="de-DE" sz="1000" b="0" i="1" u="none" strike="noStrike" kern="1200" baseline="0" dirty="0">
                        <a:solidFill>
                          <a:srgbClr val="000000"/>
                        </a:solidFill>
                        <a:effectLst/>
                        <a:latin typeface="Arial"/>
                        <a:ea typeface="+mn-ea"/>
                        <a:cs typeface="+mn-cs"/>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Exkursion</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BBW Neckargmünd</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Angebote/Referat</a:t>
                      </a:r>
                    </a:p>
                    <a:p>
                      <a:pPr marL="0" marR="0" lvl="0" indent="0" algn="ctr" defTabSz="910560">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Prof. Dr. Keller</a:t>
                      </a:r>
                      <a:endParaRPr lang="de-DE" sz="1000" dirty="0"/>
                    </a:p>
                    <a:p>
                      <a:pPr marL="0" marR="0" lvl="0" indent="0" algn="ctr">
                        <a:lnSpc>
                          <a:spcPct val="100000"/>
                        </a:lnSpc>
                        <a:spcBef>
                          <a:spcPts val="0"/>
                        </a:spcBef>
                        <a:spcAft>
                          <a:spcPts val="0"/>
                        </a:spcAft>
                        <a:buNone/>
                      </a:pPr>
                      <a:endParaRPr lang="de-DE" sz="1000" dirty="0"/>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Trägerübergreifende Zusammenarbeit</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err="1">
                          <a:solidFill>
                            <a:srgbClr val="000000"/>
                          </a:solidFill>
                          <a:effectLst/>
                          <a:latin typeface="+mn-lt"/>
                        </a:rPr>
                        <a:t>RehaPro</a:t>
                      </a:r>
                      <a:r>
                        <a:rPr lang="de-DE" sz="1000" b="1" i="0" u="none" strike="noStrike" dirty="0">
                          <a:solidFill>
                            <a:srgbClr val="000000"/>
                          </a:solidFill>
                          <a:effectLst/>
                          <a:latin typeface="+mn-lt"/>
                        </a:rPr>
                        <a:t>/Netzwerkarte</a:t>
                      </a:r>
                    </a:p>
                    <a:p>
                      <a:pPr marL="0" marR="0" lvl="0" indent="0" algn="ctr" defTabSz="910560">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Prof. Dr. Keller</a:t>
                      </a:r>
                      <a:endParaRPr lang="de-DE" sz="1000" dirty="0"/>
                    </a:p>
                    <a:p>
                      <a:pPr marL="0" marR="0" lvl="0" indent="0" algn="ctr" defTabSz="910560" rtl="0" eaLnBrk="1" fontAlgn="auto" latinLnBrk="0" hangingPunct="1">
                        <a:lnSpc>
                          <a:spcPct val="100000"/>
                        </a:lnSpc>
                        <a:spcBef>
                          <a:spcPts val="0"/>
                        </a:spcBef>
                        <a:spcAft>
                          <a:spcPts val="0"/>
                        </a:spcAft>
                        <a:buClrTx/>
                        <a:buSzTx/>
                        <a:buFontTx/>
                        <a:buNone/>
                        <a:tabLst/>
                        <a:defRPr/>
                      </a:pPr>
                      <a:endParaRPr lang="de-DE" sz="1000" dirty="0"/>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Beratung</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Digitale Beratung/WIR-Projekt</a:t>
                      </a:r>
                    </a:p>
                    <a:p>
                      <a:pPr marL="0" marR="0" lvl="0" indent="0" algn="ctr" defTabSz="910560">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Prof. Dr. Keller</a:t>
                      </a:r>
                      <a:endParaRPr lang="de-DE" sz="1000" dirty="0"/>
                    </a:p>
                    <a:p>
                      <a:pPr marL="0" marR="0" lvl="0" indent="0" algn="ctr" rtl="0" eaLnBrk="1" fontAlgn="ctr" latinLnBrk="0" hangingPunct="1">
                        <a:lnSpc>
                          <a:spcPct val="100000"/>
                        </a:lnSpc>
                        <a:spcBef>
                          <a:spcPts val="0"/>
                        </a:spcBef>
                        <a:spcAft>
                          <a:spcPts val="0"/>
                        </a:spcAft>
                        <a:buClrTx/>
                        <a:buSzTx/>
                        <a:buFontTx/>
                        <a:buNone/>
                      </a:pPr>
                      <a:endParaRPr lang="de-DE" sz="1000" dirty="0"/>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Empowerment &amp;</a:t>
                      </a:r>
                    </a:p>
                    <a:p>
                      <a:pPr marL="0" marR="0" lvl="0" indent="0" algn="ctr" defTabSz="910560" rtl="0" eaLnBrk="1" fontAlgn="ctr"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Partizipation</a:t>
                      </a:r>
                    </a:p>
                    <a:p>
                      <a:pPr marL="0" marR="0" lvl="0" indent="0" algn="ctr" defTabSz="910560" rtl="0" eaLnBrk="1" fontAlgn="ctr"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Inklusionscafé</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Prof. Dr. Silvia Keller</a:t>
                      </a:r>
                    </a:p>
                    <a:p>
                      <a:pPr marL="0" marR="0" lvl="0" indent="0" algn="ctr" defTabSz="910560" rtl="0" eaLnBrk="1" fontAlgn="ctr" latinLnBrk="0" hangingPunct="1">
                        <a:lnSpc>
                          <a:spcPct val="100000"/>
                        </a:lnSpc>
                        <a:spcBef>
                          <a:spcPts val="0"/>
                        </a:spcBef>
                        <a:spcAft>
                          <a:spcPts val="0"/>
                        </a:spcAft>
                        <a:buClrTx/>
                        <a:buSzTx/>
                        <a:buFontTx/>
                        <a:buNone/>
                        <a:tabLst/>
                        <a:defRPr/>
                      </a:pPr>
                      <a:endParaRPr lang="de-DE" sz="1000" b="0" i="1" u="none" strike="noStrike" kern="1200" dirty="0">
                        <a:solidFill>
                          <a:schemeClr val="tx1"/>
                        </a:solidFill>
                        <a:effectLst/>
                        <a:latin typeface="Arial" panose="020B0604020202020204" pitchFamily="34" charset="0"/>
                        <a:ea typeface="+mn-ea"/>
                        <a:cs typeface="+mn-cs"/>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98249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000" b="0" i="0" u="none" strike="noStrike" dirty="0">
                          <a:solidFill>
                            <a:srgbClr val="000000"/>
                          </a:solidFill>
                          <a:effectLst/>
                          <a:latin typeface="+mn-lt"/>
                        </a:rPr>
                        <a:t>11:30 – 13:00</a:t>
                      </a:r>
                    </a:p>
                    <a:p>
                      <a:pPr algn="ctr" fontAlgn="ctr"/>
                      <a:endParaRPr lang="de-DE" sz="1000" b="0" i="0" u="none" strike="noStrike" dirty="0">
                        <a:solidFill>
                          <a:srgbClr val="000000"/>
                        </a:solidFill>
                        <a:effectLst/>
                        <a:latin typeface="Arial"/>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Aktuelles aus der Forschung</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Menschen mit psychischen Behinderungen</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WP4/Selbstlerneinheit</a:t>
                      </a:r>
                    </a:p>
                    <a:p>
                      <a:pPr marL="0" marR="0" lvl="0" indent="0" algn="ctr" defTabSz="910560">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Prof. Dr. Keller</a:t>
                      </a:r>
                      <a:endParaRPr lang="de-DE" sz="1000" dirty="0"/>
                    </a:p>
                    <a:p>
                      <a:pPr marL="0" marR="0" lvl="0" indent="0" algn="ctr">
                        <a:lnSpc>
                          <a:spcPct val="100000"/>
                        </a:lnSpc>
                        <a:spcBef>
                          <a:spcPts val="0"/>
                        </a:spcBef>
                        <a:spcAft>
                          <a:spcPts val="0"/>
                        </a:spcAft>
                        <a:buNone/>
                      </a:pPr>
                      <a:endParaRPr lang="de-DE" sz="1000" b="1" i="0" u="none" strike="noStrike" kern="1200" dirty="0">
                        <a:solidFill>
                          <a:srgbClr val="000000"/>
                        </a:solidFill>
                        <a:effectLst/>
                        <a:latin typeface="Arial"/>
                        <a:ea typeface="+mn-ea"/>
                        <a:cs typeface="+mn-cs"/>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Inklusion in Unternehmen</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Inklusionspreis/F-Projekt</a:t>
                      </a:r>
                    </a:p>
                    <a:p>
                      <a:pPr marL="0" marR="0" lvl="0" indent="0" algn="ctr" defTabSz="910560">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Prof. Dr. Keller</a:t>
                      </a:r>
                      <a:endParaRPr lang="de-DE" sz="1000" dirty="0"/>
                    </a:p>
                    <a:p>
                      <a:pPr marL="0" marR="0" lvl="0" indent="0" algn="ctr" defTabSz="910560" rtl="0" eaLnBrk="1" fontAlgn="ctr" latinLnBrk="0" hangingPunct="1">
                        <a:lnSpc>
                          <a:spcPct val="100000"/>
                        </a:lnSpc>
                        <a:spcBef>
                          <a:spcPts val="0"/>
                        </a:spcBef>
                        <a:spcAft>
                          <a:spcPts val="0"/>
                        </a:spcAft>
                        <a:buClrTx/>
                        <a:buSzTx/>
                        <a:buFontTx/>
                        <a:buNone/>
                      </a:pPr>
                      <a:endParaRPr lang="de-DE" sz="1000" b="1" i="0" u="none" strike="noStrike" kern="1200" noProof="0" dirty="0">
                        <a:solidFill>
                          <a:srgbClr val="000000"/>
                        </a:solidFill>
                        <a:effectLst/>
                        <a:latin typeface="Arial"/>
                        <a:ea typeface="+mn-ea"/>
                        <a:cs typeface="+mn-cs"/>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Exkursion</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BBW Neckargmünd</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Angebote/Referat</a:t>
                      </a:r>
                    </a:p>
                    <a:p>
                      <a:pPr marL="0" marR="0" lvl="0" indent="0" algn="ctr" defTabSz="910560">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Prof. Dr. Keller</a:t>
                      </a:r>
                      <a:endParaRPr lang="de-DE" sz="1000" dirty="0"/>
                    </a:p>
                    <a:p>
                      <a:pPr marL="0" marR="0" lvl="0" indent="0" algn="ctr">
                        <a:lnSpc>
                          <a:spcPct val="100000"/>
                        </a:lnSpc>
                        <a:spcBef>
                          <a:spcPts val="0"/>
                        </a:spcBef>
                        <a:spcAft>
                          <a:spcPts val="0"/>
                        </a:spcAft>
                        <a:buNone/>
                      </a:pPr>
                      <a:endParaRPr lang="de-DE" sz="1000" b="1" i="0" u="none" strike="noStrike" kern="1200" dirty="0">
                        <a:solidFill>
                          <a:srgbClr val="000000"/>
                        </a:solidFill>
                        <a:effectLst/>
                        <a:latin typeface="Arial"/>
                        <a:ea typeface="+mn-ea"/>
                        <a:cs typeface="+mn-cs"/>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Trägerübergreifende Zusammenarbeit</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err="1">
                          <a:solidFill>
                            <a:srgbClr val="000000"/>
                          </a:solidFill>
                          <a:effectLst/>
                          <a:latin typeface="+mn-lt"/>
                        </a:rPr>
                        <a:t>RehaPro</a:t>
                      </a:r>
                      <a:r>
                        <a:rPr lang="de-DE" sz="1000" b="1" i="0" u="none" strike="noStrike" dirty="0">
                          <a:solidFill>
                            <a:srgbClr val="000000"/>
                          </a:solidFill>
                          <a:effectLst/>
                          <a:latin typeface="+mn-lt"/>
                        </a:rPr>
                        <a:t>/Netzwerkarte</a:t>
                      </a:r>
                    </a:p>
                    <a:p>
                      <a:pPr marL="0" marR="0" lvl="0" indent="0" algn="ctr" defTabSz="910560">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Prof. Dr. Keller</a:t>
                      </a:r>
                      <a:endParaRPr lang="de-DE" sz="1000" dirty="0"/>
                    </a:p>
                    <a:p>
                      <a:pPr marL="0" marR="0" lvl="0" indent="0" algn="ctr" rtl="0" eaLnBrk="1" fontAlgn="ctr" latinLnBrk="0" hangingPunct="1">
                        <a:lnSpc>
                          <a:spcPct val="100000"/>
                        </a:lnSpc>
                        <a:spcBef>
                          <a:spcPts val="0"/>
                        </a:spcBef>
                        <a:spcAft>
                          <a:spcPts val="0"/>
                        </a:spcAft>
                        <a:buClrTx/>
                        <a:buSzTx/>
                        <a:buFontTx/>
                        <a:buNone/>
                      </a:pPr>
                      <a:endParaRPr lang="de-DE" sz="1000" dirty="0"/>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mn-lt"/>
                        </a:rPr>
                        <a:t>Zukunft der Arbeit für Menschen mit Behinderungen</a:t>
                      </a:r>
                    </a:p>
                    <a:p>
                      <a:pPr marL="0" marR="0" lvl="0" indent="0" algn="ctr" defTabSz="910560">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Prof. Dr. Keller</a:t>
                      </a:r>
                      <a:endParaRPr lang="de-DE" sz="1000" b="0" i="0" u="none" strike="noStrike" kern="1200" cap="none" spc="0" normalizeH="0" baseline="0" noProof="0" dirty="0">
                        <a:ln>
                          <a:noFill/>
                        </a:ln>
                        <a:effectLst/>
                        <a:uLnTx/>
                        <a:uFillTx/>
                      </a:endParaRPr>
                    </a:p>
                    <a:p>
                      <a:pPr marL="0" marR="0" lvl="0" indent="0" algn="ctr" rtl="0" eaLnBrk="1" fontAlgn="ctr" latinLnBrk="0" hangingPunct="1">
                        <a:lnSpc>
                          <a:spcPct val="100000"/>
                        </a:lnSpc>
                        <a:spcBef>
                          <a:spcPts val="0"/>
                        </a:spcBef>
                        <a:spcAft>
                          <a:spcPts val="0"/>
                        </a:spcAft>
                        <a:buClrTx/>
                        <a:buSzTx/>
                        <a:buFontTx/>
                        <a:buNone/>
                      </a:pPr>
                      <a:endParaRPr lang="de-DE" sz="1000" b="0" i="0" u="none" strike="noStrike" dirty="0">
                        <a:solidFill>
                          <a:srgbClr val="000000"/>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Empowerment &amp;</a:t>
                      </a:r>
                    </a:p>
                    <a:p>
                      <a:pPr marL="0" marR="0" lvl="0" indent="0" algn="ctr" defTabSz="910560" rtl="0" eaLnBrk="1" fontAlgn="ctr"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Partizipation</a:t>
                      </a:r>
                    </a:p>
                    <a:p>
                      <a:pPr marL="0" marR="0" lvl="0" indent="0" algn="ctr" defTabSz="910560" rtl="0" eaLnBrk="1" fontAlgn="ctr"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Inklusionscafé</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Prof. Dr. Silvia Keller</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r</a:t>
                      </a:r>
                    </a:p>
                    <a:p>
                      <a:pPr marL="0" marR="0" lvl="0" indent="0" algn="ctr" defTabSz="910560" rtl="0" eaLnBrk="1" fontAlgn="ctr" latinLnBrk="0" hangingPunct="1">
                        <a:lnSpc>
                          <a:spcPct val="100000"/>
                        </a:lnSpc>
                        <a:spcBef>
                          <a:spcPts val="0"/>
                        </a:spcBef>
                        <a:spcAft>
                          <a:spcPts val="0"/>
                        </a:spcAft>
                        <a:buClrTx/>
                        <a:buSzTx/>
                        <a:buFontTx/>
                        <a:buNone/>
                        <a:tabLst/>
                        <a:defRPr/>
                      </a:pPr>
                      <a:endParaRPr lang="de-DE" sz="1000" b="0" i="0" u="none" strike="noStrike" dirty="0">
                        <a:solidFill>
                          <a:srgbClr val="000000"/>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extLst>
                  <a:ext uri="{0D108BD9-81ED-4DB2-BD59-A6C34878D82A}">
                    <a16:rowId xmlns:a16="http://schemas.microsoft.com/office/drawing/2014/main" val="10003"/>
                  </a:ext>
                </a:extLst>
              </a:tr>
              <a:tr h="208591">
                <a:tc>
                  <a:txBody>
                    <a:bodyPr/>
                    <a:lstStyle/>
                    <a:p>
                      <a:pPr algn="ctr" fontAlgn="ctr"/>
                      <a:endParaRPr lang="de-DE" sz="1000" b="0" i="0" u="none" strike="noStrike" dirty="0">
                        <a:solidFill>
                          <a:srgbClr val="000000"/>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endParaRPr lang="de-DE" sz="1000" b="0" i="0" u="none" strike="noStrike" dirty="0">
                        <a:solidFill>
                          <a:schemeClr val="tx1"/>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de-DE" sz="900" b="0" i="0" u="none" strike="noStrike">
                        <a:solidFill>
                          <a:srgbClr val="000000"/>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de-DE" sz="900" b="0" i="0" u="none" strike="noStrike">
                        <a:solidFill>
                          <a:srgbClr val="000000"/>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de-DE" sz="900" b="0" i="0" u="none" strike="noStrike">
                        <a:solidFill>
                          <a:srgbClr val="000000"/>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de-DE" sz="900" b="0" i="0" u="none" strike="noStrike">
                        <a:solidFill>
                          <a:srgbClr val="000000"/>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1000" b="0" i="0" u="none" strike="noStrike" dirty="0">
                        <a:solidFill>
                          <a:schemeClr val="tx1"/>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de-DE" sz="1000" b="0" i="0" u="none" strike="noStrike" dirty="0">
                          <a:solidFill>
                            <a:schemeClr val="tx1"/>
                          </a:solidFill>
                          <a:effectLst/>
                          <a:highlight>
                            <a:srgbClr val="FFFF00"/>
                          </a:highlight>
                          <a:latin typeface="Arial" panose="020B0604020202020204" pitchFamily="34" charset="0"/>
                        </a:rPr>
                        <a:t>14:00 – 17:15 Uhr</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1045704">
                <a:tc>
                  <a:txBody>
                    <a:bodyPr/>
                    <a:lstStyle/>
                    <a:p>
                      <a:pPr algn="ctr" fontAlgn="ctr"/>
                      <a:endParaRPr lang="de-DE" sz="1000" b="0" i="0" u="none" strike="noStrike" dirty="0">
                        <a:solidFill>
                          <a:srgbClr val="000000"/>
                        </a:solidFill>
                        <a:effectLst/>
                        <a:latin typeface="+mn-lt"/>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endParaRPr lang="de-DE" sz="1000" b="1" i="0" u="none" strike="noStrike" kern="1200" dirty="0">
                        <a:solidFill>
                          <a:srgbClr val="000000"/>
                        </a:solidFill>
                        <a:effectLst/>
                        <a:latin typeface="Arial"/>
                        <a:ea typeface="+mn-ea"/>
                        <a:cs typeface="+mn-cs"/>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a:lnSpc>
                          <a:spcPct val="100000"/>
                        </a:lnSpc>
                        <a:spcBef>
                          <a:spcPts val="0"/>
                        </a:spcBef>
                        <a:spcAft>
                          <a:spcPts val="0"/>
                        </a:spcAft>
                        <a:buNone/>
                      </a:pPr>
                      <a:endParaRPr lang="de-DE" sz="1000" b="1" i="0" u="none" strike="noStrike" kern="1200" dirty="0">
                        <a:solidFill>
                          <a:srgbClr val="000000"/>
                        </a:solidFill>
                        <a:effectLst/>
                        <a:latin typeface="Arial" panose="020B0604020202020204" pitchFamily="34" charset="0"/>
                        <a:ea typeface="+mn-ea"/>
                        <a:cs typeface="+mn-cs"/>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pPr>
                      <a:endParaRPr lang="de-DE" sz="1000" b="1" i="0" u="none" strike="noStrike" kern="1200" noProof="0" dirty="0">
                        <a:solidFill>
                          <a:srgbClr val="000000"/>
                        </a:solidFill>
                        <a:effectLst/>
                        <a:latin typeface="Arial"/>
                        <a:ea typeface="+mn-ea"/>
                        <a:cs typeface="+mn-cs"/>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endParaRPr lang="de-DE" sz="1000" b="0" i="0" u="none" strike="noStrike" kern="1200" cap="none" spc="0" normalizeH="0" baseline="0" noProof="0" dirty="0">
                        <a:ln>
                          <a:noFill/>
                        </a:ln>
                        <a:effectLst/>
                        <a:uLnTx/>
                        <a:uFillTx/>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rtl="0" eaLnBrk="1" fontAlgn="ctr" latinLnBrk="0" hangingPunct="1">
                        <a:lnSpc>
                          <a:spcPct val="100000"/>
                        </a:lnSpc>
                        <a:spcBef>
                          <a:spcPts val="0"/>
                        </a:spcBef>
                        <a:spcAft>
                          <a:spcPts val="0"/>
                        </a:spcAft>
                        <a:buClrTx/>
                        <a:buSzTx/>
                        <a:buFontTx/>
                        <a:buNone/>
                      </a:pPr>
                      <a:endParaRPr lang="de-DE" sz="1000" dirty="0"/>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rtl="0" eaLnBrk="1" fontAlgn="ctr" latinLnBrk="0" hangingPunct="1">
                        <a:lnSpc>
                          <a:spcPct val="100000"/>
                        </a:lnSpc>
                        <a:spcBef>
                          <a:spcPts val="0"/>
                        </a:spcBef>
                        <a:spcAft>
                          <a:spcPts val="0"/>
                        </a:spcAft>
                        <a:buClrTx/>
                        <a:buSzTx/>
                        <a:buFontTx/>
                        <a:buNone/>
                      </a:pPr>
                      <a:endParaRPr lang="de-DE" sz="1000" b="0" i="1" u="none" strike="noStrike" kern="1200" baseline="0" noProof="0" dirty="0">
                        <a:solidFill>
                          <a:srgbClr val="000000"/>
                        </a:solidFill>
                        <a:effectLst/>
                        <a:latin typeface="Arial" panose="020B0604020202020204" pitchFamily="34" charset="0"/>
                        <a:ea typeface="+mn-ea"/>
                        <a:cs typeface="+mn-cs"/>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alpha val="50000"/>
                      </a:schemeClr>
                    </a:solidFill>
                  </a:tcPr>
                </a:tc>
                <a:tc>
                  <a:txBody>
                    <a:bodyPr/>
                    <a:lstStyle/>
                    <a:p>
                      <a:pPr marL="0" marR="0" lvl="0" indent="0" algn="ctr" defTabSz="910560" rtl="0" eaLnBrk="1" fontAlgn="ctr"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Critical </a:t>
                      </a:r>
                      <a:r>
                        <a:rPr kumimoji="0" lang="de-DE" sz="1000" b="1" i="0" u="none" strike="noStrike" kern="1200" cap="none" spc="0" normalizeH="0" baseline="0" noProof="0" dirty="0" err="1">
                          <a:ln>
                            <a:noFill/>
                          </a:ln>
                          <a:solidFill>
                            <a:srgbClr val="000000"/>
                          </a:solidFill>
                          <a:effectLst/>
                          <a:uLnTx/>
                          <a:uFillTx/>
                          <a:latin typeface="+mn-lt"/>
                          <a:ea typeface="+mn-ea"/>
                          <a:cs typeface="+mn-cs"/>
                        </a:rPr>
                        <a:t>Incidents</a:t>
                      </a:r>
                      <a:r>
                        <a:rPr kumimoji="0" lang="de-DE" sz="1000" b="1" i="0" u="none" strike="noStrike" kern="1200" cap="none" spc="0" normalizeH="0" baseline="0" noProof="0" dirty="0">
                          <a:ln>
                            <a:noFill/>
                          </a:ln>
                          <a:solidFill>
                            <a:srgbClr val="000000"/>
                          </a:solidFill>
                          <a:effectLst/>
                          <a:uLnTx/>
                          <a:uFillTx/>
                          <a:latin typeface="+mn-lt"/>
                          <a:ea typeface="+mn-ea"/>
                          <a:cs typeface="+mn-cs"/>
                        </a:rPr>
                        <a:t> – erste Ergebnisse und </a:t>
                      </a:r>
                      <a:r>
                        <a:rPr kumimoji="0" lang="de-DE" sz="1000" b="1" i="0" u="none" strike="noStrike" kern="1200" cap="none" spc="0" normalizeH="0" baseline="0" noProof="0" dirty="0" err="1">
                          <a:ln>
                            <a:noFill/>
                          </a:ln>
                          <a:solidFill>
                            <a:srgbClr val="000000"/>
                          </a:solidFill>
                          <a:effectLst/>
                          <a:uLnTx/>
                          <a:uFillTx/>
                          <a:latin typeface="+mn-lt"/>
                          <a:ea typeface="+mn-ea"/>
                          <a:cs typeface="+mn-cs"/>
                        </a:rPr>
                        <a:t>Modulabschluß</a:t>
                      </a:r>
                      <a:endParaRPr kumimoji="0" lang="de-DE"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0560" rtl="0" eaLnBrk="1" fontAlgn="ctr"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0000"/>
                          </a:solidFill>
                          <a:effectLst/>
                          <a:uLnTx/>
                          <a:uFillTx/>
                          <a:latin typeface="+mn-lt"/>
                          <a:ea typeface="+mn-ea"/>
                          <a:cs typeface="+mn-cs"/>
                        </a:rPr>
                        <a:t>Mein Leben als Autist – Herr Leske </a:t>
                      </a:r>
                    </a:p>
                    <a:p>
                      <a:pPr marL="0" marR="0" lvl="0" indent="0" algn="ctr" defTabSz="910560" rtl="0" eaLnBrk="1" fontAlgn="ctr" latinLnBrk="0" hangingPunct="1">
                        <a:lnSpc>
                          <a:spcPct val="100000"/>
                        </a:lnSpc>
                        <a:spcBef>
                          <a:spcPts val="0"/>
                        </a:spcBef>
                        <a:spcAft>
                          <a:spcPts val="0"/>
                        </a:spcAft>
                        <a:buClrTx/>
                        <a:buSzTx/>
                        <a:buFontTx/>
                        <a:buNone/>
                        <a:tabLst/>
                        <a:defRPr/>
                      </a:pPr>
                      <a:r>
                        <a:rPr lang="de-DE" sz="1000" b="0" i="1" u="none" strike="noStrike" kern="1200" baseline="0" dirty="0">
                          <a:solidFill>
                            <a:srgbClr val="000000"/>
                          </a:solidFill>
                          <a:effectLst/>
                          <a:latin typeface="+mn-lt"/>
                          <a:ea typeface="+mn-ea"/>
                          <a:cs typeface="+mn-cs"/>
                        </a:rPr>
                        <a:t>Prof. Dr. Silvia Keller</a:t>
                      </a:r>
                    </a:p>
                    <a:p>
                      <a:pPr marL="0" marR="0" lvl="0" indent="0" algn="ctr" defTabSz="910560" rtl="0" eaLnBrk="1" fontAlgn="ctr" latinLnBrk="0" hangingPunct="1">
                        <a:lnSpc>
                          <a:spcPct val="100000"/>
                        </a:lnSpc>
                        <a:spcBef>
                          <a:spcPts val="0"/>
                        </a:spcBef>
                        <a:spcAft>
                          <a:spcPts val="0"/>
                        </a:spcAft>
                        <a:buClrTx/>
                        <a:buSzTx/>
                        <a:buFontTx/>
                        <a:buNone/>
                        <a:tabLst/>
                        <a:defRPr/>
                      </a:pPr>
                      <a:endParaRPr lang="de-DE" sz="1000" b="1" i="1" u="none" strike="noStrike" kern="1200" baseline="0" noProof="0" dirty="0">
                        <a:solidFill>
                          <a:srgbClr val="000000"/>
                        </a:solidFill>
                        <a:effectLst/>
                        <a:highlight>
                          <a:srgbClr val="FFFF00"/>
                        </a:highlight>
                        <a:latin typeface="Arial" panose="020B0604020202020204" pitchFamily="34" charset="0"/>
                        <a:ea typeface="+mn-ea"/>
                        <a:cs typeface="+mn-cs"/>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2" name="Titel 1">
            <a:extLst>
              <a:ext uri="{FF2B5EF4-FFF2-40B4-BE49-F238E27FC236}">
                <a16:creationId xmlns:a16="http://schemas.microsoft.com/office/drawing/2014/main" id="{2F4F6FF0-3FE4-396D-023F-DF70E4436B20}"/>
              </a:ext>
            </a:extLst>
          </p:cNvPr>
          <p:cNvSpPr>
            <a:spLocks noGrp="1"/>
          </p:cNvSpPr>
          <p:nvPr>
            <p:ph type="title"/>
          </p:nvPr>
        </p:nvSpPr>
        <p:spPr/>
        <p:txBody>
          <a:bodyPr/>
          <a:lstStyle/>
          <a:p>
            <a:r>
              <a:rPr lang="de-DE" sz="2800" dirty="0"/>
              <a:t>Modulübersicht – Lehrveranstaltungen Prof. Dr. Keller</a:t>
            </a:r>
            <a:br>
              <a:rPr lang="de-DE" sz="2800" dirty="0"/>
            </a:br>
            <a:r>
              <a:rPr lang="de-DE" sz="1800" dirty="0">
                <a:solidFill>
                  <a:srgbClr val="FF0000"/>
                </a:solidFill>
              </a:rPr>
              <a:t>Themenübersicht, Termine noch nicht festgelegt, 04.05.23</a:t>
            </a:r>
            <a:endParaRPr lang="de-DE" sz="2800" dirty="0">
              <a:solidFill>
                <a:srgbClr val="FF0000"/>
              </a:solidFill>
            </a:endParaRPr>
          </a:p>
        </p:txBody>
      </p:sp>
    </p:spTree>
    <p:extLst>
      <p:ext uri="{BB962C8B-B14F-4D97-AF65-F5344CB8AC3E}">
        <p14:creationId xmlns:p14="http://schemas.microsoft.com/office/powerpoint/2010/main" val="2984243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176B8CF9-393B-A1BC-5D31-E704DC795D70}"/>
              </a:ext>
            </a:extLst>
          </p:cNvPr>
          <p:cNvSpPr>
            <a:spLocks noGrp="1"/>
          </p:cNvSpPr>
          <p:nvPr>
            <p:ph type="sldNum" sz="quarter" idx="14"/>
          </p:nvPr>
        </p:nvSpPr>
        <p:spPr/>
        <p:txBody>
          <a:bodyPr/>
          <a:lstStyle/>
          <a:p>
            <a:r>
              <a:rPr lang="de-DE"/>
              <a:t>Seite </a:t>
            </a:r>
            <a:fld id="{A8946A1F-0169-4AB6-AEFC-44545780F863}" type="slidenum">
              <a:rPr lang="de-DE" smtClean="0"/>
              <a:pPr/>
              <a:t>5</a:t>
            </a:fld>
            <a:endParaRPr lang="de-DE" dirty="0"/>
          </a:p>
        </p:txBody>
      </p:sp>
      <p:sp>
        <p:nvSpPr>
          <p:cNvPr id="9" name="Inhaltsplatzhalter 8">
            <a:extLst>
              <a:ext uri="{FF2B5EF4-FFF2-40B4-BE49-F238E27FC236}">
                <a16:creationId xmlns:a16="http://schemas.microsoft.com/office/drawing/2014/main" id="{13969952-6FBF-47CD-9C5F-7D5E96895E29}"/>
              </a:ext>
            </a:extLst>
          </p:cNvPr>
          <p:cNvSpPr>
            <a:spLocks noGrp="1"/>
          </p:cNvSpPr>
          <p:nvPr>
            <p:ph idx="12"/>
          </p:nvPr>
        </p:nvSpPr>
        <p:spPr/>
        <p:txBody>
          <a:bodyPr/>
          <a:lstStyle/>
          <a:p>
            <a:r>
              <a:rPr lang="de-DE" dirty="0"/>
              <a:t>Die Projektarbeit nach Absatz 2 Satz 1 Buchstabe (f) ist eine Gruppenarbeit. </a:t>
            </a:r>
          </a:p>
          <a:p>
            <a:r>
              <a:rPr lang="de-DE" dirty="0"/>
              <a:t>2 Die Ergebnisse dieser Projektarbeit sind durch eine schriftliche Ausarbeitung (Projektbericht) </a:t>
            </a:r>
          </a:p>
          <a:p>
            <a:r>
              <a:rPr lang="de-DE" dirty="0"/>
              <a:t>und/ oder durch eine mündliche Präsentation nachzuweisen. </a:t>
            </a:r>
          </a:p>
          <a:p>
            <a:r>
              <a:rPr lang="de-DE" dirty="0"/>
              <a:t>3 Art und Weise der Präsentationen von Ergebnissen oder Zwischenergebnissen bestimmt die/der Prüfer/in. </a:t>
            </a:r>
          </a:p>
          <a:p>
            <a:r>
              <a:rPr lang="de-DE" dirty="0"/>
              <a:t>4 Die Bearbeitungszeit für Projektarbeiten sollte die Dauer des Trimesters nicht überschreiten</a:t>
            </a:r>
          </a:p>
          <a:p>
            <a:pPr marL="0" indent="0">
              <a:buNone/>
            </a:pPr>
            <a:r>
              <a:rPr lang="de-DE" sz="1600" dirty="0"/>
              <a:t>Studien- und </a:t>
            </a:r>
            <a:r>
              <a:rPr lang="en-GB" sz="1600" dirty="0" err="1"/>
              <a:t>Prüfungsordnung</a:t>
            </a:r>
            <a:r>
              <a:rPr lang="en-GB" sz="1600" dirty="0"/>
              <a:t> der </a:t>
            </a:r>
            <a:r>
              <a:rPr lang="en-GB" sz="1600" dirty="0" err="1"/>
              <a:t>HdBA</a:t>
            </a:r>
            <a:r>
              <a:rPr lang="en-GB" sz="1600" dirty="0"/>
              <a:t>, in der </a:t>
            </a:r>
            <a:r>
              <a:rPr lang="en-GB" sz="1600" dirty="0" err="1"/>
              <a:t>Fassung</a:t>
            </a:r>
            <a:r>
              <a:rPr lang="en-GB" sz="1600" dirty="0"/>
              <a:t> </a:t>
            </a:r>
            <a:r>
              <a:rPr lang="en-GB" sz="1600" dirty="0" err="1"/>
              <a:t>vom</a:t>
            </a:r>
            <a:r>
              <a:rPr lang="en-GB" sz="1600" dirty="0"/>
              <a:t> 27.05.2022, S. 14</a:t>
            </a:r>
          </a:p>
          <a:p>
            <a:endParaRPr lang="de-DE" dirty="0"/>
          </a:p>
        </p:txBody>
      </p:sp>
      <p:sp>
        <p:nvSpPr>
          <p:cNvPr id="7" name="Inhaltsplatzhalter 6">
            <a:extLst>
              <a:ext uri="{FF2B5EF4-FFF2-40B4-BE49-F238E27FC236}">
                <a16:creationId xmlns:a16="http://schemas.microsoft.com/office/drawing/2014/main" id="{A5DEB86D-C05F-4E72-92D2-0703D867F28D}"/>
              </a:ext>
            </a:extLst>
          </p:cNvPr>
          <p:cNvSpPr>
            <a:spLocks noGrp="1"/>
          </p:cNvSpPr>
          <p:nvPr>
            <p:ph idx="1"/>
          </p:nvPr>
        </p:nvSpPr>
        <p:spPr>
          <a:xfrm>
            <a:off x="335902" y="1198800"/>
            <a:ext cx="5762497" cy="5137200"/>
          </a:xfrm>
        </p:spPr>
        <p:txBody>
          <a:bodyPr/>
          <a:lstStyle/>
          <a:p>
            <a:r>
              <a:rPr lang="de-DE" dirty="0"/>
              <a:t>Eine Projektarbeit</a:t>
            </a:r>
          </a:p>
          <a:p>
            <a:r>
              <a:rPr lang="de-DE" dirty="0"/>
              <a:t>Gruppenarbeit – 7x3, 1x4 Studierende</a:t>
            </a:r>
          </a:p>
          <a:p>
            <a:r>
              <a:rPr lang="de-DE" dirty="0"/>
              <a:t>Sammeln von „Kritischen Fällen“, Methode Critical </a:t>
            </a:r>
            <a:r>
              <a:rPr lang="de-DE" dirty="0" err="1"/>
              <a:t>Incident</a:t>
            </a:r>
            <a:endParaRPr lang="de-DE" dirty="0"/>
          </a:p>
          <a:p>
            <a:r>
              <a:rPr lang="de-DE" dirty="0"/>
              <a:t>Abgabefrist der schriftlichen Ausarbeitung ist Donnerstag, 27.07., 18:00 Uhr (Ilias)</a:t>
            </a:r>
          </a:p>
          <a:p>
            <a:r>
              <a:rPr lang="de-DE" dirty="0"/>
              <a:t>Mündliche Präsentation eines Falles (10 Minuten) ist am Donnerstag, 20.07., Seminareinheit</a:t>
            </a:r>
          </a:p>
          <a:p>
            <a:r>
              <a:rPr lang="de-DE" dirty="0"/>
              <a:t>Intensive Einarbeitung am 30.05.2023 durch Prof. Dr. Gwenn Hiller</a:t>
            </a:r>
          </a:p>
          <a:p>
            <a:r>
              <a:rPr lang="de-DE" dirty="0"/>
              <a:t>Macht Ihnen Spaß und Freude, Gruppenfeedback, hoher Erkenntniswert für die eigene Beratungstätigkeit</a:t>
            </a:r>
          </a:p>
          <a:p>
            <a:r>
              <a:rPr lang="de-DE" dirty="0"/>
              <a:t>Anonymität u. Datenschutz beachten!</a:t>
            </a:r>
          </a:p>
          <a:p>
            <a:endParaRPr lang="en-GB" dirty="0"/>
          </a:p>
        </p:txBody>
      </p:sp>
      <p:sp>
        <p:nvSpPr>
          <p:cNvPr id="2" name="Titel 1">
            <a:extLst>
              <a:ext uri="{FF2B5EF4-FFF2-40B4-BE49-F238E27FC236}">
                <a16:creationId xmlns:a16="http://schemas.microsoft.com/office/drawing/2014/main" id="{1A0678B4-1690-2781-1959-FCF030449E95}"/>
              </a:ext>
            </a:extLst>
          </p:cNvPr>
          <p:cNvSpPr>
            <a:spLocks noGrp="1"/>
          </p:cNvSpPr>
          <p:nvPr>
            <p:ph type="title"/>
          </p:nvPr>
        </p:nvSpPr>
        <p:spPr/>
        <p:txBody>
          <a:bodyPr/>
          <a:lstStyle/>
          <a:p>
            <a:r>
              <a:rPr lang="de-DE" sz="2800" dirty="0"/>
              <a:t>Die Prüfungsleistung</a:t>
            </a:r>
          </a:p>
        </p:txBody>
      </p:sp>
    </p:spTree>
    <p:extLst>
      <p:ext uri="{BB962C8B-B14F-4D97-AF65-F5344CB8AC3E}">
        <p14:creationId xmlns:p14="http://schemas.microsoft.com/office/powerpoint/2010/main" val="267814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Prüfungsleistung</a:t>
            </a:r>
          </a:p>
        </p:txBody>
      </p:sp>
      <p:sp>
        <p:nvSpPr>
          <p:cNvPr id="3" name="Fußzeilenplatzhalter 2">
            <a:extLst>
              <a:ext uri="{C183D7F6-B498-43B3-948B-1728B52AA6E4}">
                <adec:decorative xmlns:adec="http://schemas.microsoft.com/office/drawing/2017/decorative" val="1"/>
              </a:ext>
            </a:extLst>
          </p:cNvPr>
          <p:cNvSpPr>
            <a:spLocks noGrp="1"/>
          </p:cNvSpPr>
          <p:nvPr>
            <p:ph type="ftr" sz="quarter" idx="3"/>
          </p:nvPr>
        </p:nvSpPr>
        <p:spPr/>
        <p:txBody>
          <a:bodyPr/>
          <a:lstStyle/>
          <a:p>
            <a:pPr fontAlgn="base"/>
            <a:r>
              <a:rPr lang="de-DE">
                <a:solidFill>
                  <a:srgbClr val="000000"/>
                </a:solidFill>
                <a:latin typeface="Arial" charset="0"/>
              </a:rPr>
              <a:t>Teilhabe am Arbeitsleben 2022, © HdBA, Prof. Dr. Silvia Keller</a:t>
            </a:r>
            <a:endParaRPr lang="de-DE" dirty="0">
              <a:solidFill>
                <a:srgbClr val="000000"/>
              </a:solidFill>
              <a:latin typeface="Arial" charset="0"/>
            </a:endParaRPr>
          </a:p>
        </p:txBody>
      </p:sp>
      <p:pic>
        <p:nvPicPr>
          <p:cNvPr id="5" name="Grafik 4" descr="Gedanken Silhouette">
            <a:extLst>
              <a:ext uri="{FF2B5EF4-FFF2-40B4-BE49-F238E27FC236}">
                <a16:creationId xmlns:a16="http://schemas.microsoft.com/office/drawing/2014/main" id="{29362374-4F70-407B-9D06-4E1B855D96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9234" y="1756374"/>
            <a:ext cx="3890616" cy="3890616"/>
          </a:xfrm>
          <a:prstGeom prst="rect">
            <a:avLst/>
          </a:prstGeom>
        </p:spPr>
      </p:pic>
    </p:spTree>
    <p:extLst>
      <p:ext uri="{BB962C8B-B14F-4D97-AF65-F5344CB8AC3E}">
        <p14:creationId xmlns:p14="http://schemas.microsoft.com/office/powerpoint/2010/main" val="398524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760FA47-76FF-4CD9-BFBE-346482E6BCB3}"/>
              </a:ext>
              <a:ext uri="{C183D7F6-B498-43B3-948B-1728B52AA6E4}">
                <adec:decorative xmlns:adec="http://schemas.microsoft.com/office/drawing/2017/decorative" val="0"/>
              </a:ext>
            </a:extLst>
          </p:cNvPr>
          <p:cNvSpPr>
            <a:spLocks noGrp="1"/>
          </p:cNvSpPr>
          <p:nvPr>
            <p:ph type="sldNum" sz="quarter" idx="11"/>
          </p:nvPr>
        </p:nvSpPr>
        <p:spPr/>
        <p:txBody>
          <a:bodyPr/>
          <a:lstStyle/>
          <a:p>
            <a:r>
              <a:rPr lang="de-DE"/>
              <a:t>Seite </a:t>
            </a:r>
            <a:fld id="{A8946A1F-0169-4AB6-AEFC-44545780F863}" type="slidenum">
              <a:rPr lang="de-DE" smtClean="0"/>
              <a:pPr/>
              <a:t>7</a:t>
            </a:fld>
            <a:endParaRPr lang="de-DE" dirty="0"/>
          </a:p>
        </p:txBody>
      </p:sp>
      <p:pic>
        <p:nvPicPr>
          <p:cNvPr id="7" name="image1.png" descr="Logo für Erasmus+ Programm">
            <a:extLst>
              <a:ext uri="{FF2B5EF4-FFF2-40B4-BE49-F238E27FC236}">
                <a16:creationId xmlns:a16="http://schemas.microsoft.com/office/drawing/2014/main" id="{0E8A2614-F1D5-D941-7F75-A196857084ED}"/>
              </a:ext>
              <a:ext uri="{C183D7F6-B498-43B3-948B-1728B52AA6E4}">
                <adec:decorative xmlns:adec="http://schemas.microsoft.com/office/drawing/2017/decorative" val="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5950082" y="6004602"/>
            <a:ext cx="2400300" cy="518795"/>
          </a:xfrm>
          <a:prstGeom prst="rect">
            <a:avLst/>
          </a:prstGeom>
          <a:ln/>
        </p:spPr>
      </p:pic>
      <p:pic>
        <p:nvPicPr>
          <p:cNvPr id="6" name="Grafik 5" descr="Presseausschnitt von der HdBA Homepage mit dem Titel Erasmusprojekt Work4Psy, Transnationales Treffen in Zeiten von Corona vom 29.04.2020">
            <a:extLst>
              <a:ext uri="{FF2B5EF4-FFF2-40B4-BE49-F238E27FC236}">
                <a16:creationId xmlns:a16="http://schemas.microsoft.com/office/drawing/2014/main" id="{353ADC9F-FBB0-0450-2690-E8B8CD44520F}"/>
              </a:ext>
            </a:extLst>
          </p:cNvPr>
          <p:cNvPicPr>
            <a:picLocks noChangeAspect="1"/>
          </p:cNvPicPr>
          <p:nvPr/>
        </p:nvPicPr>
        <p:blipFill>
          <a:blip r:embed="rId3"/>
          <a:stretch>
            <a:fillRect/>
          </a:stretch>
        </p:blipFill>
        <p:spPr>
          <a:xfrm>
            <a:off x="8912772" y="4601574"/>
            <a:ext cx="3326853" cy="2154022"/>
          </a:xfrm>
          <a:prstGeom prst="rect">
            <a:avLst/>
          </a:prstGeom>
        </p:spPr>
      </p:pic>
      <p:pic>
        <p:nvPicPr>
          <p:cNvPr id="4" name="Grafik 3" descr="Logo von der Hochschule der Bundesagentur für Arbeit, Logo der griechischen Partner PEPSAEE, italienischer Partner cesie, polnischer Partner POMOST und Partner aus Litauen Mundus">
            <a:extLst>
              <a:ext uri="{FF2B5EF4-FFF2-40B4-BE49-F238E27FC236}">
                <a16:creationId xmlns:a16="http://schemas.microsoft.com/office/drawing/2014/main" id="{6BAFB4F2-623F-1775-F5DB-44A76CFF44C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27247" y="4980250"/>
            <a:ext cx="7775098" cy="1123534"/>
          </a:xfrm>
          <a:prstGeom prst="rect">
            <a:avLst/>
          </a:prstGeom>
        </p:spPr>
      </p:pic>
      <p:sp>
        <p:nvSpPr>
          <p:cNvPr id="3" name="Inhaltsplatzhalter 2">
            <a:extLst>
              <a:ext uri="{FF2B5EF4-FFF2-40B4-BE49-F238E27FC236}">
                <a16:creationId xmlns:a16="http://schemas.microsoft.com/office/drawing/2014/main" id="{D46E6760-A115-4D48-8919-65886EC885EF}"/>
              </a:ext>
              <a:ext uri="{C183D7F6-B498-43B3-948B-1728B52AA6E4}">
                <adec:decorative xmlns:adec="http://schemas.microsoft.com/office/drawing/2017/decorative" val="0"/>
              </a:ext>
            </a:extLst>
          </p:cNvPr>
          <p:cNvSpPr>
            <a:spLocks noGrp="1"/>
          </p:cNvSpPr>
          <p:nvPr>
            <p:ph idx="1"/>
          </p:nvPr>
        </p:nvSpPr>
        <p:spPr/>
        <p:txBody>
          <a:bodyPr/>
          <a:lstStyle/>
          <a:p>
            <a:pPr marL="285750" indent="-285750">
              <a:buFont typeface="Wingdings" panose="05000000000000000000" pitchFamily="2" charset="2"/>
              <a:buChar char="Ø"/>
            </a:pPr>
            <a:r>
              <a:rPr lang="de-DE" sz="2400" b="0" i="0" u="none" strike="noStrike" baseline="0" dirty="0">
                <a:solidFill>
                  <a:srgbClr val="000000"/>
                </a:solidFill>
                <a:latin typeface="+mj-lt"/>
              </a:rPr>
              <a:t>Im internationalen Projekt „Work4Psy“ werden erfolgreiche Ansätze und Vorgehensweisen zur Heranführung und Eingliederung von Jugendlichen mit psychischen Krankheiten und seelischen Behinderungen in Ausbildung und Beruf ermittelt und untersucht</a:t>
            </a:r>
            <a:endParaRPr lang="de-DE" sz="2400" dirty="0">
              <a:latin typeface="+mj-lt"/>
            </a:endParaRPr>
          </a:p>
          <a:p>
            <a:pPr marL="285750" indent="-285750" fontAlgn="auto">
              <a:buFont typeface="Wingdings" panose="05000000000000000000" pitchFamily="2" charset="2"/>
              <a:buChar char="Ø"/>
            </a:pPr>
            <a:r>
              <a:rPr lang="de-DE" sz="2400" dirty="0">
                <a:latin typeface="+mj-lt"/>
              </a:rPr>
              <a:t>Projektinhalte: Literaturrecherche national und international, Durchführung einer qualitativen und quantitativen Studie, Erstellung eines Curricula für Berater*innen, Durchführung eines Seminars</a:t>
            </a:r>
          </a:p>
          <a:p>
            <a:pPr marL="285750" indent="-285750" fontAlgn="auto">
              <a:buFont typeface="Wingdings" panose="05000000000000000000" pitchFamily="2" charset="2"/>
              <a:buChar char="Ø"/>
            </a:pPr>
            <a:r>
              <a:rPr lang="de-DE" sz="2400" dirty="0"/>
              <a:t>Projektverantwortung: Prof. Dr. Weber, Prof. Dr. Keller sowie Dr. Zick-</a:t>
            </a:r>
            <a:r>
              <a:rPr lang="de-DE" sz="2400" dirty="0" err="1"/>
              <a:t>Varul</a:t>
            </a:r>
            <a:r>
              <a:rPr lang="de-DE" sz="2400" dirty="0"/>
              <a:t> (Projektkoordinator)</a:t>
            </a:r>
            <a:br>
              <a:rPr lang="de-DE" sz="2400" dirty="0"/>
            </a:br>
            <a:endParaRPr lang="de-DE" sz="2400" dirty="0">
              <a:latin typeface="+mj-lt"/>
            </a:endParaRPr>
          </a:p>
          <a:p>
            <a:endParaRPr lang="de-DE" sz="2400" dirty="0"/>
          </a:p>
        </p:txBody>
      </p:sp>
      <p:sp>
        <p:nvSpPr>
          <p:cNvPr id="2" name="Titel 1">
            <a:extLst>
              <a:ext uri="{FF2B5EF4-FFF2-40B4-BE49-F238E27FC236}">
                <a16:creationId xmlns:a16="http://schemas.microsoft.com/office/drawing/2014/main" id="{972D4FDA-4760-4636-97C9-41C6C48D2CE1}"/>
              </a:ext>
            </a:extLst>
          </p:cNvPr>
          <p:cNvSpPr>
            <a:spLocks noGrp="1"/>
          </p:cNvSpPr>
          <p:nvPr>
            <p:ph type="title"/>
          </p:nvPr>
        </p:nvSpPr>
        <p:spPr/>
        <p:txBody>
          <a:bodyPr/>
          <a:lstStyle/>
          <a:p>
            <a:r>
              <a:rPr lang="de-DE" sz="2800" dirty="0"/>
              <a:t>Forschungsaktivitäten </a:t>
            </a:r>
            <a:br>
              <a:rPr lang="de-DE" sz="2800" dirty="0"/>
            </a:br>
            <a:r>
              <a:rPr lang="de-DE" sz="2800" dirty="0"/>
              <a:t>Work4Psy -1-</a:t>
            </a:r>
          </a:p>
        </p:txBody>
      </p:sp>
      <p:pic>
        <p:nvPicPr>
          <p:cNvPr id="8" name="image2.png">
            <a:extLst>
              <a:ext uri="{FF2B5EF4-FFF2-40B4-BE49-F238E27FC236}">
                <a16:creationId xmlns:a16="http://schemas.microsoft.com/office/drawing/2014/main" id="{950E7017-1B46-2982-0E3B-0B06ADA8B060}"/>
              </a:ext>
              <a:ext uri="{C183D7F6-B498-43B3-948B-1728B52AA6E4}">
                <adec:decorative xmlns:adec="http://schemas.microsoft.com/office/drawing/2017/decorative" val="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a:xfrm>
            <a:off x="9453324" y="374924"/>
            <a:ext cx="2467610" cy="643890"/>
          </a:xfrm>
          <a:prstGeom prst="rect">
            <a:avLst/>
          </a:prstGeom>
          <a:ln/>
        </p:spPr>
      </p:pic>
    </p:spTree>
    <p:extLst>
      <p:ext uri="{BB962C8B-B14F-4D97-AF65-F5344CB8AC3E}">
        <p14:creationId xmlns:p14="http://schemas.microsoft.com/office/powerpoint/2010/main" val="176582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760FA47-76FF-4CD9-BFBE-346482E6BCB3}"/>
              </a:ext>
              <a:ext uri="{C183D7F6-B498-43B3-948B-1728B52AA6E4}">
                <adec:decorative xmlns:adec="http://schemas.microsoft.com/office/drawing/2017/decorative" val="0"/>
              </a:ext>
            </a:extLst>
          </p:cNvPr>
          <p:cNvSpPr>
            <a:spLocks noGrp="1"/>
          </p:cNvSpPr>
          <p:nvPr>
            <p:ph type="sldNum" sz="quarter" idx="11"/>
          </p:nvPr>
        </p:nvSpPr>
        <p:spPr/>
        <p:txBody>
          <a:bodyPr/>
          <a:lstStyle/>
          <a:p>
            <a:r>
              <a:rPr lang="de-DE"/>
              <a:t>Seite </a:t>
            </a:r>
            <a:fld id="{A8946A1F-0169-4AB6-AEFC-44545780F863}" type="slidenum">
              <a:rPr lang="de-DE" smtClean="0"/>
              <a:pPr/>
              <a:t>8</a:t>
            </a:fld>
            <a:endParaRPr lang="de-DE" dirty="0"/>
          </a:p>
        </p:txBody>
      </p:sp>
      <p:pic>
        <p:nvPicPr>
          <p:cNvPr id="4" name="Grafik 3" descr="Gruppenfoto der Partner:innen vom Kick-Off-Meeting am 07.11.2022, Archiv Include³">
            <a:extLst>
              <a:ext uri="{FF2B5EF4-FFF2-40B4-BE49-F238E27FC236}">
                <a16:creationId xmlns:a16="http://schemas.microsoft.com/office/drawing/2014/main" id="{75084802-30BE-6BE0-B1AD-CDCE0C73D91E}"/>
              </a:ext>
            </a:extLst>
          </p:cNvPr>
          <p:cNvPicPr>
            <a:picLocks noChangeAspect="1"/>
          </p:cNvPicPr>
          <p:nvPr/>
        </p:nvPicPr>
        <p:blipFill>
          <a:blip r:embed="rId2"/>
          <a:stretch>
            <a:fillRect/>
          </a:stretch>
        </p:blipFill>
        <p:spPr>
          <a:xfrm>
            <a:off x="8703625" y="4590569"/>
            <a:ext cx="2785309" cy="1745431"/>
          </a:xfrm>
          <a:prstGeom prst="rect">
            <a:avLst/>
          </a:prstGeom>
        </p:spPr>
      </p:pic>
      <p:pic>
        <p:nvPicPr>
          <p:cNvPr id="11" name="Picture 2" descr="Logo CO-founded by the European Union">
            <a:extLst>
              <a:ext uri="{FF2B5EF4-FFF2-40B4-BE49-F238E27FC236}">
                <a16:creationId xmlns:a16="http://schemas.microsoft.com/office/drawing/2014/main" id="{87E790B1-5069-4F42-EA45-13780FE1C0FA}"/>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445" y="5895146"/>
            <a:ext cx="2176614" cy="4582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Logo von Ozara Slowenien">
            <a:extLst>
              <a:ext uri="{FF2B5EF4-FFF2-40B4-BE49-F238E27FC236}">
                <a16:creationId xmlns:a16="http://schemas.microsoft.com/office/drawing/2014/main" id="{1D662DA6-438E-EE16-9D7A-DE941BF4EDDC}"/>
              </a:ext>
              <a:ext uri="{C183D7F6-B498-43B3-948B-1728B52AA6E4}">
                <adec:decorative xmlns:adec="http://schemas.microsoft.com/office/drawing/2017/decorative" val="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0381" y="5859977"/>
            <a:ext cx="379730" cy="44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1" descr="Logo von VoG, Bildungsinstitut Belgien">
            <a:extLst>
              <a:ext uri="{FF2B5EF4-FFF2-40B4-BE49-F238E27FC236}">
                <a16:creationId xmlns:a16="http://schemas.microsoft.com/office/drawing/2014/main" id="{0B706852-82EE-48E6-6439-6EF63A6A2C78}"/>
              </a:ext>
              <a:ext uri="{C183D7F6-B498-43B3-948B-1728B52AA6E4}">
                <adec:decorative xmlns:adec="http://schemas.microsoft.com/office/drawing/2017/decorative" val="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1281" y="5939759"/>
            <a:ext cx="853817" cy="3974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descr="Logo von SYNTHESIS Center for Research and Education Zypern">
            <a:extLst>
              <a:ext uri="{FF2B5EF4-FFF2-40B4-BE49-F238E27FC236}">
                <a16:creationId xmlns:a16="http://schemas.microsoft.com/office/drawing/2014/main" id="{CC9F8B80-0C82-F659-B266-7C9801E8DDAE}"/>
              </a:ext>
              <a:ext uri="{C183D7F6-B498-43B3-948B-1728B52AA6E4}">
                <adec:decorative xmlns:adec="http://schemas.microsoft.com/office/drawing/2017/decorative" val="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8630" y="5908756"/>
            <a:ext cx="1354864" cy="484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Logo von Mundus Litauen">
            <a:extLst>
              <a:ext uri="{FF2B5EF4-FFF2-40B4-BE49-F238E27FC236}">
                <a16:creationId xmlns:a16="http://schemas.microsoft.com/office/drawing/2014/main" id="{13E8D149-850C-586F-8C31-9BC129ED0ED7}"/>
              </a:ext>
              <a:ext uri="{C183D7F6-B498-43B3-948B-1728B52AA6E4}">
                <adec:decorative xmlns:adec="http://schemas.microsoft.com/office/drawing/2017/decorative" val="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5641" y="5887171"/>
            <a:ext cx="860908" cy="580938"/>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descr="HdBA Logo">
            <a:extLst>
              <a:ext uri="{FF2B5EF4-FFF2-40B4-BE49-F238E27FC236}">
                <a16:creationId xmlns:a16="http://schemas.microsoft.com/office/drawing/2014/main" id="{353A8C24-1C43-A74E-3383-43E981A988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6990" y="5974492"/>
            <a:ext cx="1188085" cy="493617"/>
          </a:xfrm>
          <a:prstGeom prst="rect">
            <a:avLst/>
          </a:prstGeom>
        </p:spPr>
      </p:pic>
      <p:sp>
        <p:nvSpPr>
          <p:cNvPr id="3" name="Inhaltsplatzhalter 2">
            <a:extLst>
              <a:ext uri="{FF2B5EF4-FFF2-40B4-BE49-F238E27FC236}">
                <a16:creationId xmlns:a16="http://schemas.microsoft.com/office/drawing/2014/main" id="{D46E6760-A115-4D48-8919-65886EC885EF}"/>
              </a:ext>
            </a:extLst>
          </p:cNvPr>
          <p:cNvSpPr>
            <a:spLocks noGrp="1"/>
          </p:cNvSpPr>
          <p:nvPr>
            <p:ph idx="1"/>
          </p:nvPr>
        </p:nvSpPr>
        <p:spPr/>
        <p:txBody>
          <a:bodyPr/>
          <a:lstStyle/>
          <a:p>
            <a:pPr>
              <a:buFont typeface="Wingdings" panose="05000000000000000000" pitchFamily="2" charset="2"/>
              <a:buChar char="Ø"/>
            </a:pPr>
            <a:r>
              <a:rPr lang="de-DE" sz="2400" dirty="0"/>
              <a:t>Include³ - Wege zur Inklusion – </a:t>
            </a:r>
          </a:p>
          <a:p>
            <a:pPr>
              <a:buFont typeface="Wingdings" panose="05000000000000000000" pitchFamily="2" charset="2"/>
              <a:buChar char="Ø"/>
            </a:pPr>
            <a:r>
              <a:rPr lang="de-DE" sz="2400" dirty="0"/>
              <a:t>Übergänge von geschützten Arbeitsplätzen für Menschen mit geistiger Beeinträchtigung in den regulären Arbeitsmarkt: Identifikation, Verbreitung und Umsetzung bewährter Verfahren in Europa</a:t>
            </a:r>
          </a:p>
          <a:p>
            <a:pPr>
              <a:buFont typeface="Wingdings" panose="05000000000000000000" pitchFamily="2" charset="2"/>
              <a:buChar char="Ø"/>
            </a:pPr>
            <a:r>
              <a:rPr lang="de-DE" sz="2400" dirty="0"/>
              <a:t>Projektzeitraum: 01.09.2022 – 31.08.2025</a:t>
            </a:r>
          </a:p>
          <a:p>
            <a:pPr>
              <a:buFont typeface="Wingdings" panose="05000000000000000000" pitchFamily="2" charset="2"/>
              <a:buChar char="Ø"/>
            </a:pPr>
            <a:r>
              <a:rPr lang="de-DE" sz="2400" dirty="0"/>
              <a:t>Projektinhalte: Literaturrecherche national und international, Vorstellung Best-Practice Beispiele (Podcasts, Erklärvideos), Durchführung einer qualitativen Studie, Erstellung eines Curriculums, Durchführung eines Seminars in allen Partnerländern</a:t>
            </a:r>
          </a:p>
          <a:p>
            <a:pPr>
              <a:buFont typeface="Wingdings" panose="05000000000000000000" pitchFamily="2" charset="2"/>
              <a:buChar char="Ø"/>
            </a:pPr>
            <a:r>
              <a:rPr lang="de-DE" sz="2400" dirty="0"/>
              <a:t>Projektkonsortium</a:t>
            </a:r>
          </a:p>
          <a:p>
            <a:pPr>
              <a:buFont typeface="Wingdings" panose="05000000000000000000" pitchFamily="2" charset="2"/>
              <a:buChar char="Ø"/>
            </a:pPr>
            <a:r>
              <a:rPr lang="de-DE" sz="2400" dirty="0"/>
              <a:t>Prof. Dr. Keller, Prof. Dr. </a:t>
            </a:r>
            <a:r>
              <a:rPr lang="de-DE" sz="2400" dirty="0" err="1"/>
              <a:t>Körtek</a:t>
            </a:r>
            <a:r>
              <a:rPr lang="de-DE" sz="2400" dirty="0"/>
              <a:t> &amp;Jenny Schulz, M.A. </a:t>
            </a:r>
            <a:br>
              <a:rPr lang="de-DE" sz="2400" dirty="0"/>
            </a:br>
            <a:endParaRPr lang="de-DE" sz="2400" dirty="0"/>
          </a:p>
          <a:p>
            <a:endParaRPr lang="de-DE" dirty="0"/>
          </a:p>
        </p:txBody>
      </p:sp>
      <p:pic>
        <p:nvPicPr>
          <p:cNvPr id="12" name="Picture 4" descr="Include3 project Logo">
            <a:extLst>
              <a:ext uri="{FF2B5EF4-FFF2-40B4-BE49-F238E27FC236}">
                <a16:creationId xmlns:a16="http://schemas.microsoft.com/office/drawing/2014/main" id="{A95201A5-F206-B25C-B445-454F957ED7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0531" y="215613"/>
            <a:ext cx="2343150" cy="6667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72D4FDA-4760-4636-97C9-41C6C48D2CE1}"/>
              </a:ext>
            </a:extLst>
          </p:cNvPr>
          <p:cNvSpPr>
            <a:spLocks noGrp="1"/>
          </p:cNvSpPr>
          <p:nvPr>
            <p:ph type="title"/>
          </p:nvPr>
        </p:nvSpPr>
        <p:spPr/>
        <p:txBody>
          <a:bodyPr/>
          <a:lstStyle/>
          <a:p>
            <a:r>
              <a:rPr lang="de-DE" sz="2800" dirty="0"/>
              <a:t>Forschungsaktivitäten</a:t>
            </a:r>
            <a:br>
              <a:rPr lang="de-DE" sz="2800" dirty="0"/>
            </a:br>
            <a:r>
              <a:rPr lang="de-DE" sz="2800" dirty="0"/>
              <a:t>Include³ -1-</a:t>
            </a:r>
          </a:p>
        </p:txBody>
      </p:sp>
    </p:spTree>
    <p:extLst>
      <p:ext uri="{BB962C8B-B14F-4D97-AF65-F5344CB8AC3E}">
        <p14:creationId xmlns:p14="http://schemas.microsoft.com/office/powerpoint/2010/main" val="131930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760FA47-76FF-4CD9-BFBE-346482E6BCB3}"/>
              </a:ext>
            </a:extLst>
          </p:cNvPr>
          <p:cNvSpPr>
            <a:spLocks noGrp="1"/>
          </p:cNvSpPr>
          <p:nvPr>
            <p:ph type="sldNum" sz="quarter" idx="11"/>
          </p:nvPr>
        </p:nvSpPr>
        <p:spPr/>
        <p:txBody>
          <a:bodyPr/>
          <a:lstStyle/>
          <a:p>
            <a:r>
              <a:rPr lang="de-DE"/>
              <a:t>Seite </a:t>
            </a:r>
            <a:fld id="{A8946A1F-0169-4AB6-AEFC-44545780F863}" type="slidenum">
              <a:rPr lang="de-DE" smtClean="0"/>
              <a:pPr/>
              <a:t>9</a:t>
            </a:fld>
            <a:endParaRPr lang="de-DE" dirty="0"/>
          </a:p>
        </p:txBody>
      </p:sp>
      <p:sp>
        <p:nvSpPr>
          <p:cNvPr id="3" name="Inhaltsplatzhalter 2">
            <a:extLst>
              <a:ext uri="{FF2B5EF4-FFF2-40B4-BE49-F238E27FC236}">
                <a16:creationId xmlns:a16="http://schemas.microsoft.com/office/drawing/2014/main" id="{D46E6760-A115-4D48-8919-65886EC885EF}"/>
              </a:ext>
            </a:extLst>
          </p:cNvPr>
          <p:cNvSpPr>
            <a:spLocks noGrp="1"/>
          </p:cNvSpPr>
          <p:nvPr>
            <p:ph idx="1"/>
          </p:nvPr>
        </p:nvSpPr>
        <p:spPr/>
        <p:txBody>
          <a:bodyPr/>
          <a:lstStyle/>
          <a:p>
            <a:pPr marL="0" indent="0">
              <a:buNone/>
            </a:pPr>
            <a:r>
              <a:rPr lang="de-DE" sz="2400" dirty="0"/>
              <a:t>Forschungsziele</a:t>
            </a:r>
          </a:p>
          <a:p>
            <a:pPr marL="0" indent="0">
              <a:buNone/>
            </a:pPr>
            <a:r>
              <a:rPr lang="de-DE" sz="2400" dirty="0"/>
              <a:t>Entwicklung von Materialien </a:t>
            </a:r>
          </a:p>
          <a:p>
            <a:pPr>
              <a:buFont typeface="Wingdings" panose="05000000000000000000" pitchFamily="2" charset="2"/>
              <a:buChar char="Ø"/>
            </a:pPr>
            <a:r>
              <a:rPr lang="de-DE" sz="2400" dirty="0"/>
              <a:t>Entwicklung eines Curriculums für Beratungspraktiker*innen und Bildungspersonal in geschützten Werkstätten</a:t>
            </a:r>
          </a:p>
          <a:p>
            <a:pPr lvl="1">
              <a:buFont typeface="Wingdings" panose="05000000000000000000" pitchFamily="2" charset="2"/>
              <a:buChar char="Ø"/>
            </a:pPr>
            <a:r>
              <a:rPr lang="de-DE" sz="2100" dirty="0"/>
              <a:t>Unterstützung bei der Zusammenarbeit von Beratungspraktiker*innen, Menschen mit kognitiver Beeinträchtigung, Arbeitgebern, Bildungspersonal in den geschützten Werkstätten</a:t>
            </a:r>
          </a:p>
          <a:p>
            <a:pPr lvl="1">
              <a:buFont typeface="Wingdings" panose="05000000000000000000" pitchFamily="2" charset="2"/>
              <a:buChar char="Ø"/>
            </a:pPr>
            <a:r>
              <a:rPr lang="de-DE" sz="2100" dirty="0"/>
              <a:t>Anleitung für Wege aus geschützter Beschäftigung hin zu nachhaltiger und regulärer Arbeit</a:t>
            </a:r>
          </a:p>
          <a:p>
            <a:pPr lvl="1">
              <a:buFont typeface="Wingdings" panose="05000000000000000000" pitchFamily="2" charset="2"/>
              <a:buChar char="Ø"/>
            </a:pPr>
            <a:r>
              <a:rPr lang="de-DE" sz="2100" dirty="0"/>
              <a:t>Anleitung zur Neustrukturierung beruflicher Bildung: konkrete Vorbereitung auf den Arbeitsmarkt</a:t>
            </a:r>
          </a:p>
          <a:p>
            <a:pPr>
              <a:buFont typeface="Wingdings" panose="05000000000000000000" pitchFamily="2" charset="2"/>
              <a:buChar char="Ø"/>
            </a:pPr>
            <a:r>
              <a:rPr lang="de-DE" sz="2400" dirty="0"/>
              <a:t>Inklusiver und </a:t>
            </a:r>
            <a:r>
              <a:rPr lang="de-DE" sz="2400" dirty="0" err="1"/>
              <a:t>koproduktiver</a:t>
            </a:r>
            <a:r>
              <a:rPr lang="de-DE" sz="2400" dirty="0"/>
              <a:t> Prozess</a:t>
            </a:r>
          </a:p>
        </p:txBody>
      </p:sp>
      <p:pic>
        <p:nvPicPr>
          <p:cNvPr id="4" name="Picture 4" descr="Include3 project Logo">
            <a:extLst>
              <a:ext uri="{FF2B5EF4-FFF2-40B4-BE49-F238E27FC236}">
                <a16:creationId xmlns:a16="http://schemas.microsoft.com/office/drawing/2014/main" id="{6E46D428-2053-CA57-83B5-1A8D1FD47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0531" y="226123"/>
            <a:ext cx="2343150" cy="6667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72D4FDA-4760-4636-97C9-41C6C48D2CE1}"/>
              </a:ext>
            </a:extLst>
          </p:cNvPr>
          <p:cNvSpPr>
            <a:spLocks noGrp="1"/>
          </p:cNvSpPr>
          <p:nvPr>
            <p:ph type="title"/>
          </p:nvPr>
        </p:nvSpPr>
        <p:spPr/>
        <p:txBody>
          <a:bodyPr/>
          <a:lstStyle/>
          <a:p>
            <a:r>
              <a:rPr lang="de-DE" sz="2800" dirty="0"/>
              <a:t>Forschungsaktivitäten</a:t>
            </a:r>
            <a:br>
              <a:rPr lang="de-DE" sz="2800" dirty="0"/>
            </a:br>
            <a:r>
              <a:rPr lang="de-DE" sz="2800" dirty="0"/>
              <a:t>Include³ -2-</a:t>
            </a:r>
            <a:br>
              <a:rPr lang="de-DE" sz="2800" dirty="0"/>
            </a:br>
            <a:endParaRPr lang="de-DE" sz="2800" dirty="0"/>
          </a:p>
        </p:txBody>
      </p:sp>
    </p:spTree>
    <p:extLst>
      <p:ext uri="{BB962C8B-B14F-4D97-AF65-F5344CB8AC3E}">
        <p14:creationId xmlns:p14="http://schemas.microsoft.com/office/powerpoint/2010/main" val="2553023029"/>
      </p:ext>
    </p:extLst>
  </p:cSld>
  <p:clrMapOvr>
    <a:masterClrMapping/>
  </p:clrMapOvr>
</p:sld>
</file>

<file path=ppt/theme/theme1.xml><?xml version="1.0" encoding="utf-8"?>
<a:theme xmlns:a="http://schemas.openxmlformats.org/drawingml/2006/main" name="Standard">
  <a:themeElements>
    <a:clrScheme name="Bundesagentur">
      <a:dk1>
        <a:srgbClr val="000000"/>
      </a:dk1>
      <a:lt1>
        <a:sysClr val="window" lastClr="FFFFFF"/>
      </a:lt1>
      <a:dk2>
        <a:srgbClr val="E2001A"/>
      </a:dk2>
      <a:lt2>
        <a:srgbClr val="D8D8D8"/>
      </a:lt2>
      <a:accent1>
        <a:srgbClr val="E2001A"/>
      </a:accent1>
      <a:accent2>
        <a:srgbClr val="464646"/>
      </a:accent2>
      <a:accent3>
        <a:srgbClr val="FF3B52"/>
      </a:accent3>
      <a:accent4>
        <a:srgbClr val="646464"/>
      </a:accent4>
      <a:accent5>
        <a:srgbClr val="FFA3AE"/>
      </a:accent5>
      <a:accent6>
        <a:srgbClr val="A5A5A5"/>
      </a:accent6>
      <a:hlink>
        <a:srgbClr val="003C78"/>
      </a:hlink>
      <a:folHlink>
        <a:srgbClr val="7D7D7D"/>
      </a:folHlink>
    </a:clrScheme>
    <a:fontScheme name="Bundesagentu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dirty="0"/>
        </a:defPPr>
      </a:lstStyle>
    </a:txDef>
  </a:objectDefaults>
  <a:extraClrSchemeLst/>
  <a:extLst>
    <a:ext uri="{05A4C25C-085E-4340-85A3-A5531E510DB2}">
      <thm15:themeFamily xmlns:thm15="http://schemas.microsoft.com/office/thememl/2012/main" name="BAA031520_PPT16-9_Master_RZ-02.potx" id="{BEB17586-C851-42D5-8704-E4B61B28F92F}" vid="{CA0D0814-E285-45DC-B5F2-B5BE4DB81ACB}"/>
    </a:ext>
  </a:extLst>
</a:theme>
</file>

<file path=ppt/theme/theme2.xml><?xml version="1.0" encoding="utf-8"?>
<a:theme xmlns:a="http://schemas.openxmlformats.org/drawingml/2006/main" name="4-zu-3-Projektion">
  <a:themeElements>
    <a:clrScheme name="Bundesagentur">
      <a:dk1>
        <a:srgbClr val="000000"/>
      </a:dk1>
      <a:lt1>
        <a:sysClr val="window" lastClr="FFFFFF"/>
      </a:lt1>
      <a:dk2>
        <a:srgbClr val="E2001A"/>
      </a:dk2>
      <a:lt2>
        <a:srgbClr val="D8D8D8"/>
      </a:lt2>
      <a:accent1>
        <a:srgbClr val="E2001A"/>
      </a:accent1>
      <a:accent2>
        <a:srgbClr val="464646"/>
      </a:accent2>
      <a:accent3>
        <a:srgbClr val="FF3B52"/>
      </a:accent3>
      <a:accent4>
        <a:srgbClr val="646464"/>
      </a:accent4>
      <a:accent5>
        <a:srgbClr val="FFA3AE"/>
      </a:accent5>
      <a:accent6>
        <a:srgbClr val="A5A5A5"/>
      </a:accent6>
      <a:hlink>
        <a:srgbClr val="003C78"/>
      </a:hlink>
      <a:folHlink>
        <a:srgbClr val="7D7D7D"/>
      </a:folHlink>
    </a:clrScheme>
    <a:fontScheme name="Bundesagentu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AA031520_PPT16-9_Master_RZ-02.potx" id="{BEB17586-C851-42D5-8704-E4B61B28F92F}" vid="{F3AA72CC-AE2D-4B75-864B-F44ADA6B9F40}"/>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BA Generische Publikation" ma:contentTypeID="0x0101001CF96C0210194FB2B5E0D8BCB7BAF92300368059CA7DD5F24EA34F5BC30491613E" ma:contentTypeVersion="47" ma:contentTypeDescription="Inhaltstyp für Generische Publikationen" ma:contentTypeScope="" ma:versionID="6bc2c5016cdb211c0620944843951d02">
  <xsd:schema xmlns:xsd="http://www.w3.org/2001/XMLSchema" xmlns:xs="http://www.w3.org/2001/XMLSchema" xmlns:p="http://schemas.microsoft.com/office/2006/metadata/properties" xmlns:ns1="4a28408e-3284-45f5-83f6-27529b7d0889" xmlns:ns2="326e7e15-26a6-4681-83db-7f2bb92fcb21" xmlns:ns3="http://schemas.microsoft.com/sharepoint/v3" targetNamespace="http://schemas.microsoft.com/office/2006/metadata/properties" ma:root="true" ma:fieldsID="ed9c96d7c531eaee1113c2fbfe92efc4" ns1:_="" ns2:_="" ns3:_="">
    <xsd:import namespace="4a28408e-3284-45f5-83f6-27529b7d0889"/>
    <xsd:import namespace="326e7e15-26a6-4681-83db-7f2bb92fcb21"/>
    <xsd:import namespace="http://schemas.microsoft.com/sharepoint/v3"/>
    <xsd:element name="properties">
      <xsd:complexType>
        <xsd:sequence>
          <xsd:element name="documentManagement">
            <xsd:complexType>
              <xsd:all>
                <xsd:element ref="ns1:FederfuehrendesAktenzeichenTaxHTField0" minOccurs="0"/>
                <xsd:element ref="ns1:MitfuehrendeAktenzeichenTaxHTField0" minOccurs="0"/>
                <xsd:element ref="ns1:RaeumlicherGeltungsbereichTaxHTField0" minOccurs="0"/>
                <xsd:element ref="ns1:SchlagwortTaxHTField0" minOccurs="0"/>
                <xsd:element ref="ns2:TaxCatchAll" minOccurs="0"/>
                <xsd:element ref="ns2:TaxCatchAllLabel" minOccurs="0"/>
                <xsd:element ref="ns1:Kurzbeschreibung" minOccurs="0"/>
                <xsd:element ref="ns1:Stand"/>
                <xsd:element ref="ns1:Zustaendigkeiten"/>
                <xsd:element ref="ns1:FachlicheZustaendigkeit" minOccurs="0"/>
                <xsd:element ref="ns1:VeroeffentlichungAktuelles" minOccurs="0"/>
                <xsd:element ref="ns1:AktuellesBis" minOccurs="0"/>
                <xsd:element ref="ns1:Archivierungswuerdig" minOccurs="0"/>
                <xsd:element ref="ns1:KeineIndizierung" minOccurs="0"/>
                <xsd:element ref="ns1:ZeigeAufStartseite" minOccurs="0"/>
                <xsd:element ref="ns3:PublishingStartDate" minOccurs="0"/>
                <xsd:element ref="ns1:BAGueltigBis"/>
                <xsd:element ref="ns1:Archiviert" minOccurs="0"/>
                <xsd:element ref="ns2:BARollenTaxHTField0" minOccurs="0"/>
                <xsd:element ref="ns2:FachverfahrenTaxHTField0" minOccurs="0"/>
                <xsd:element ref="ns2:AlleLeser" minOccurs="0"/>
                <xsd:element ref="ns3:_dlc_ExpireDate" minOccurs="0"/>
                <xsd:element ref="ns3:_dlc_Exempt" minOccurs="0"/>
                <xsd:element ref="ns3:_dlc_ExpireDateSa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8408e-3284-45f5-83f6-27529b7d0889" elementFormDefault="qualified">
    <xsd:import namespace="http://schemas.microsoft.com/office/2006/documentManagement/types"/>
    <xsd:import namespace="http://schemas.microsoft.com/office/infopath/2007/PartnerControls"/>
    <xsd:element name="FederfuehrendesAktenzeichenTaxHTField0" ma:index="0" ma:taxonomy="true" ma:internalName="FederfuehrendesAktenzeichenTaxHTField0" ma:taxonomyFieldName="FederfuehrendesAktenzeichen" ma:displayName="Federführendes Aktenzeichen" ma:fieldId="{ccbd9873-a26d-4aba-b056-544b8cd7a879}" ma:sspId="6ce76478-e3d2-4498-b46a-8f9b639766fc" ma:termSetId="b5859a61-b9eb-4078-afb9-237dff82494f" ma:anchorId="00000000-0000-0000-0000-000000000000" ma:open="true" ma:isKeyword="false">
      <xsd:complexType>
        <xsd:sequence>
          <xsd:element ref="pc:Terms" minOccurs="0" maxOccurs="1"/>
        </xsd:sequence>
      </xsd:complexType>
    </xsd:element>
    <xsd:element name="MitfuehrendeAktenzeichenTaxHTField0" ma:index="1" nillable="true" ma:taxonomy="true" ma:internalName="MitfuehrendeAktenzeichenTaxHTField0" ma:taxonomyFieldName="MitfuehrendeAktenzeichen" ma:displayName="Mitführende Aktenzeichen" ma:fieldId="{49773114-de4b-4124-8f8f-b645b59bce9a}" ma:taxonomyMulti="true" ma:sspId="6ce76478-e3d2-4498-b46a-8f9b639766fc" ma:termSetId="b5859a61-b9eb-4078-afb9-237dff82494f" ma:anchorId="00000000-0000-0000-0000-000000000000" ma:open="true" ma:isKeyword="false">
      <xsd:complexType>
        <xsd:sequence>
          <xsd:element ref="pc:Terms" minOccurs="0" maxOccurs="1"/>
        </xsd:sequence>
      </xsd:complexType>
    </xsd:element>
    <xsd:element name="RaeumlicherGeltungsbereichTaxHTField0" ma:index="2" ma:taxonomy="true" ma:internalName="RaeumlicherGeltungsbereichTaxHTField0" ma:taxonomyFieldName="RaeumlicherGeltungsbereich" ma:displayName="Räumlicher Geltungsbereich" ma:fieldId="{766d42c2-25d4-4f71-8e03-77911716cd83}" ma:taxonomyMulti="true" ma:sspId="6ce76478-e3d2-4498-b46a-8f9b639766fc" ma:termSetId="42702e00-234e-4c4a-bc9e-4be9e7f4e045" ma:anchorId="00000000-0000-0000-0000-000000000000" ma:open="true" ma:isKeyword="false">
      <xsd:complexType>
        <xsd:sequence>
          <xsd:element ref="pc:Terms" minOccurs="0" maxOccurs="1"/>
        </xsd:sequence>
      </xsd:complexType>
    </xsd:element>
    <xsd:element name="SchlagwortTaxHTField0" ma:index="3" nillable="true" ma:taxonomy="true" ma:internalName="SchlagwortTaxHTField0" ma:taxonomyFieldName="Schlagwort" ma:displayName="Schlagwörter" ma:fieldId="{6ea57f04-7750-452d-a113-6e8902740fdb}" ma:taxonomyMulti="true" ma:sspId="6ce76478-e3d2-4498-b46a-8f9b639766fc" ma:termSetId="c5d5c0da-04db-4942-bef1-f971808514cf" ma:anchorId="00000000-0000-0000-0000-000000000000" ma:open="true" ma:isKeyword="false">
      <xsd:complexType>
        <xsd:sequence>
          <xsd:element ref="pc:Terms" minOccurs="0" maxOccurs="1"/>
        </xsd:sequence>
      </xsd:complexType>
    </xsd:element>
    <xsd:element name="Kurzbeschreibung" ma:index="7" nillable="true" ma:displayName="Kurzbeschreibung" ma:internalName="Kurzbeschreibung">
      <xsd:simpleType>
        <xsd:restriction base="dms:Note">
          <xsd:maxLength value="600"/>
        </xsd:restriction>
      </xsd:simpleType>
    </xsd:element>
    <xsd:element name="Stand" ma:index="8" ma:displayName="Stand" ma:format="DateTime" ma:internalName="Stand">
      <xsd:simpleType>
        <xsd:restriction base="dms:DateTime"/>
      </xsd:simpleType>
    </xsd:element>
    <xsd:element name="Zustaendigkeiten" ma:index="10" ma:displayName="Zuständigkeiten" ma:list="UserInfo" ma:internalName="Zustaendigkeiten">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FachlicheZustaendigkeit" ma:index="11" nillable="true" ma:displayName="Fachliche Zuständigkeit" ma:list="UserInfo" ma:internalName="FachlicheZustaendigkei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eroeffentlichungAktuelles" ma:index="15" nillable="true" ma:displayName="Veröffentlichung Aktuelles" ma:default="False" ma:internalName="VeroeffentlichungAktuelles">
      <xsd:simpleType>
        <xsd:restriction base="dms:Boolean"/>
      </xsd:simpleType>
    </xsd:element>
    <xsd:element name="AktuellesBis" ma:index="16" nillable="true" ma:displayName="Aktuelles bis" ma:format="DateOnly" ma:internalName="AktuellesBis">
      <xsd:simpleType>
        <xsd:restriction base="dms:DateTime"/>
      </xsd:simpleType>
    </xsd:element>
    <xsd:element name="Archivierungswuerdig" ma:index="17" nillable="true" ma:displayName="Archivierungswürdig" ma:default="False" ma:internalName="Archivierungswuerdig">
      <xsd:simpleType>
        <xsd:restriction base="dms:Boolean"/>
      </xsd:simpleType>
    </xsd:element>
    <xsd:element name="KeineIndizierung" ma:index="18" nillable="true" ma:displayName="Keine Indizierung" ma:default="False" ma:internalName="KeineIndizierung">
      <xsd:simpleType>
        <xsd:restriction base="dms:Boolean"/>
      </xsd:simpleType>
    </xsd:element>
    <xsd:element name="ZeigeAufStartseite" ma:index="19" nillable="true" ma:displayName="Auf Startseite Anzeigen" ma:default="False" ma:internalName="ZeigeAufStartseite">
      <xsd:simpleType>
        <xsd:restriction base="dms:Boolean"/>
      </xsd:simpleType>
    </xsd:element>
    <xsd:element name="BAGueltigBis" ma:index="21" ma:displayName="Gültig bis" ma:format="DateOnly" ma:internalName="BAGueltigBis">
      <xsd:simpleType>
        <xsd:restriction base="dms:DateTime"/>
      </xsd:simpleType>
    </xsd:element>
    <xsd:element name="Archiviert" ma:index="22" nillable="true" ma:displayName="Archiviert" ma:default="False" ma:hidden="true" ma:internalName="Archivier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26e7e15-26a6-4681-83db-7f2bb92fcb21" elementFormDefault="qualified">
    <xsd:import namespace="http://schemas.microsoft.com/office/2006/documentManagement/types"/>
    <xsd:import namespace="http://schemas.microsoft.com/office/infopath/2007/PartnerControls"/>
    <xsd:element name="TaxCatchAll" ma:index="4" nillable="true" ma:displayName="Taxonomiespalte &quot;Alle abfangen&quot;" ma:description="" ma:hidden="true" ma:list="{afeead1c-2fe3-40a4-966a-1a580381555e}" ma:internalName="TaxCatchAll" ma:showField="CatchAllData" ma:web="326e7e15-26a6-4681-83db-7f2bb92fcb21">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iespalte &quot;Alle abfangen&quot;1" ma:description="" ma:hidden="true" ma:list="{afeead1c-2fe3-40a4-966a-1a580381555e}" ma:internalName="TaxCatchAllLabel" ma:readOnly="true" ma:showField="CatchAllDataLabel" ma:web="326e7e15-26a6-4681-83db-7f2bb92fcb21">
      <xsd:complexType>
        <xsd:complexContent>
          <xsd:extension base="dms:MultiChoiceLookup">
            <xsd:sequence>
              <xsd:element name="Value" type="dms:Lookup" maxOccurs="unbounded" minOccurs="0" nillable="true"/>
            </xsd:sequence>
          </xsd:extension>
        </xsd:complexContent>
      </xsd:complexType>
    </xsd:element>
    <xsd:element name="BARollenTaxHTField0" ma:index="23" nillable="true" ma:taxonomy="true" ma:internalName="BARollenTaxHTField0" ma:taxonomyFieldName="BARollen" ma:displayName="BA Rollen" ma:readOnly="false" ma:fieldId="{32915c7e-c17e-42b4-81f1-869991fbf5a0}" ma:taxonomyMulti="true" ma:sspId="6ce76478-e3d2-4498-b46a-8f9b639766fc" ma:termSetId="b304e69f-436d-4669-95d2-e0f04c3cad51" ma:anchorId="00000000-0000-0000-0000-000000000000" ma:open="true" ma:isKeyword="false">
      <xsd:complexType>
        <xsd:sequence>
          <xsd:element ref="pc:Terms" minOccurs="0" maxOccurs="1"/>
        </xsd:sequence>
      </xsd:complexType>
    </xsd:element>
    <xsd:element name="FachverfahrenTaxHTField0" ma:index="25" nillable="true" ma:taxonomy="true" ma:internalName="FachverfahrenTaxHTField0" ma:taxonomyFieldName="Fachverfahren" ma:displayName="Fachverfahren" ma:readOnly="false" ma:fieldId="{bc90efdb-441f-46f1-8bfb-b95e36d75339}" ma:taxonomyMulti="true" ma:sspId="6ce76478-e3d2-4498-b46a-8f9b639766fc" ma:termSetId="579b4976-902d-437e-a846-564da8fca8fe" ma:anchorId="00000000-0000-0000-0000-000000000000" ma:open="true" ma:isKeyword="false">
      <xsd:complexType>
        <xsd:sequence>
          <xsd:element ref="pc:Terms" minOccurs="0" maxOccurs="1"/>
        </xsd:sequence>
      </xsd:complexType>
    </xsd:element>
    <xsd:element name="AlleLeser" ma:index="27" nillable="true" ma:displayName="Alle Leser" ma:default="1" ma:description="Information für alle Leser im räumlichen Geltungsbereich" ma:internalName="AlleLese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Gültig ab"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_dlc_ExpireDate" ma:index="28" nillable="true" ma:displayName="Ablaufdatum" ma:description="" ma:hidden="true" ma:indexed="true" ma:internalName="_dlc_ExpireDate" ma:readOnly="true">
      <xsd:simpleType>
        <xsd:restriction base="dms:DateTime"/>
      </xsd:simpleType>
    </xsd:element>
    <xsd:element name="_dlc_Exempt" ma:index="29" nillable="true" ma:displayName="Von der Richtlinie ausgenommen" ma:hidden="true" ma:internalName="_dlc_Exempt" ma:readOnly="true">
      <xsd:simpleType>
        <xsd:restriction base="dms:Unknown"/>
      </xsd:simpleType>
    </xsd:element>
    <xsd:element name="_dlc_ExpireDateSaved" ma:index="30" nillable="true" ma:displayName="Ursprüngliches Ablaufdatum" ma:hidden="true" ma:internalName="_dlc_ExpireDateSaved"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6"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A6C74C97-CAE6-4E87-B2B0-7E66B14C2BF0" local="false">
  <p:Name>Wiedervorlage</p:Name>
  <p:Description/>
  <p:Statement/>
  <p:PolicyItems>
    <p:PolicyItem featureId="Microsoft.Office.RecordsManagement.PolicyFeatures.Expiration" staticId="0x0101001CF96C0210194FB2B5E0D8BCB7BAF923|793854149" UniqueId="799df834-3662-4304-abf2-655c208a9db4">
      <p:Name>Retention</p:Name>
      <p:Description>Automatic scheduling of content for processing, and performing a retention action on content that has reached its due date.</p:Description>
      <p:CustomData>
        <Schedules nextStageId="4">
          <Schedule type="default">
            <stages>
              <data stageId="1">
                <formula id="Erste Wiedervorlage Ereignis"/>
                <action type="action" id="Erste Wiedervorlage Aktion"/>
              </data>
              <data stageId="2">
                <formula id="Archivierung Ereignis"/>
                <action type="action" id="Archivierung Aktion"/>
              </data>
              <data stageId="3">
                <formula id="Zweite Wiedervorlage Ereignis"/>
                <action type="action" id="Zweite Wiedervorlage Aktion"/>
              </data>
            </stages>
          </Schedule>
        </Schedules>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VeroeffentlichungAktuelles xmlns="4a28408e-3284-45f5-83f6-27529b7d0889">false</VeroeffentlichungAktuelles>
    <BAGueltigBis xmlns="4a28408e-3284-45f5-83f6-27529b7d0889">2024-02-18T23:00:00+00:00</BAGueltigBis>
    <AlleLeser xmlns="326e7e15-26a6-4681-83db-7f2bb92fcb21">false</AlleLeser>
    <TaxCatchAll xmlns="326e7e15-26a6-4681-83db-7f2bb92fcb21">
      <Value>3252</Value>
      <Value>5700</Value>
      <Value>281</Value>
    </TaxCatchAll>
    <Stand xmlns="4a28408e-3284-45f5-83f6-27529b7d0889">2021-02-18T23:00:00+00:00</Stand>
    <AktuellesBis xmlns="4a28408e-3284-45f5-83f6-27529b7d0889" xsi:nil="true"/>
    <FachverfahrenTaxHTField0 xmlns="326e7e15-26a6-4681-83db-7f2bb92fcb21">
      <Terms xmlns="http://schemas.microsoft.com/office/infopath/2007/PartnerControls"/>
    </FachverfahrenTaxHTField0>
    <MitfuehrendeAktenzeichenTaxHTField0 xmlns="4a28408e-3284-45f5-83f6-27529b7d0889">
      <Terms xmlns="http://schemas.microsoft.com/office/infopath/2007/PartnerControls"/>
    </MitfuehrendeAktenzeichenTaxHTField0>
    <ZeigeAufStartseite xmlns="4a28408e-3284-45f5-83f6-27529b7d0889">false</ZeigeAufStartseite>
    <BARollenTaxHTField0 xmlns="326e7e15-26a6-4681-83db-7f2bb92fcb21">
      <Terms xmlns="http://schemas.microsoft.com/office/infopath/2007/PartnerControls"/>
    </BARollenTaxHTField0>
    <RaeumlicherGeltungsbereichTaxHTField0 xmlns="4a28408e-3284-45f5-83f6-27529b7d0889">
      <Terms xmlns="http://schemas.microsoft.com/office/infopath/2007/PartnerControls">
        <TermInfo xmlns="http://schemas.microsoft.com/office/infopath/2007/PartnerControls">
          <TermName xmlns="http://schemas.microsoft.com/office/infopath/2007/PartnerControls">zentral</TermName>
          <TermId xmlns="http://schemas.microsoft.com/office/infopath/2007/PartnerControls">b40d445c-72b9-4f7a-ad06-ed34ad857622</TermId>
        </TermInfo>
      </Terms>
    </RaeumlicherGeltungsbereichTaxHTField0>
    <Kurzbeschreibung xmlns="4a28408e-3284-45f5-83f6-27529b7d0889">Gemäß dem Einheitlichen Erscheinungsbild (CD – Corporate Design) sind Präsentationsfolien der BA einheitlich gestaltet und für alle Dienststellen und Organisationseinheiten verbindlich. Üblicher Zweck ist die Präsentation von Inhalten durch Projektion auf eine Wand oder einem Bildschirm. 
</Kurzbeschreibung>
    <FachlicheZustaendigkeit xmlns="4a28408e-3284-45f5-83f6-27529b7d0889">
      <UserInfo>
        <DisplayName/>
        <AccountId xsi:nil="true"/>
        <AccountType/>
      </UserInfo>
    </FachlicheZustaendigkeit>
    <KeineIndizierung xmlns="4a28408e-3284-45f5-83f6-27529b7d0889">false</KeineIndizierung>
    <FederfuehrendesAktenzeichenTaxHTField0 xmlns="4a28408e-3284-45f5-83f6-27529b7d0889">
      <Terms xmlns="http://schemas.microsoft.com/office/infopath/2007/PartnerControls">
        <TermInfo xmlns="http://schemas.microsoft.com/office/infopath/2007/PartnerControls">
          <TermName xmlns="http://schemas.microsoft.com/office/infopath/2007/PartnerControls">1306-Marketing-Allgemeines</TermName>
          <TermId xmlns="http://schemas.microsoft.com/office/infopath/2007/PartnerControls">0e13ae99-b010-49d9-a4ae-7bfe4a15dd6b</TermId>
        </TermInfo>
      </Terms>
    </FederfuehrendesAktenzeichenTaxHTField0>
    <SchlagwortTaxHTField0 xmlns="4a28408e-3284-45f5-83f6-27529b7d0889">
      <Terms xmlns="http://schemas.microsoft.com/office/infopath/2007/PartnerControls">
        <TermInfo xmlns="http://schemas.microsoft.com/office/infopath/2007/PartnerControls">
          <TermName xmlns="http://schemas.microsoft.com/office/infopath/2007/PartnerControls">Master</TermName>
          <TermId xmlns="http://schemas.microsoft.com/office/infopath/2007/PartnerControls">c563375f-e10e-46fe-b13c-791852c7db25</TermId>
        </TermInfo>
      </Terms>
    </SchlagwortTaxHTField0>
    <Zustaendigkeiten xmlns="4a28408e-3284-45f5-83f6-27529b7d0889">
      <UserInfo>
        <DisplayName>i:0#.w|dst\b01100pm</DisplayName>
        <AccountId>693</AccountId>
        <AccountType/>
      </UserInfo>
    </Zustaendigkeiten>
    <PublishingStartDate xmlns="http://schemas.microsoft.com/sharepoint/v3" xsi:nil="true"/>
    <Archiviert xmlns="4a28408e-3284-45f5-83f6-27529b7d0889">false</Archiviert>
    <Archivierungswuerdig xmlns="4a28408e-3284-45f5-83f6-27529b7d0889">false</Archivierungswuerdig>
    <_dlc_ExpireDateSaved xmlns="http://schemas.microsoft.com/sharepoint/v3" xsi:nil="true"/>
    <_dlc_ExpireDate xmlns="http://schemas.microsoft.com/sharepoint/v3">2023-11-20T23:00:00+00:00</_dlc_ExpireDate>
  </documentManagement>
</p:properties>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90B6216D-6112-44A1-87F8-441F8CFAF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28408e-3284-45f5-83f6-27529b7d0889"/>
    <ds:schemaRef ds:uri="326e7e15-26a6-4681-83db-7f2bb92fcb21"/>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685740-4C4A-48AE-BC81-93A9DCA9396F}">
  <ds:schemaRefs>
    <ds:schemaRef ds:uri="office.server.policy"/>
  </ds:schemaRefs>
</ds:datastoreItem>
</file>

<file path=customXml/itemProps3.xml><?xml version="1.0" encoding="utf-8"?>
<ds:datastoreItem xmlns:ds="http://schemas.openxmlformats.org/officeDocument/2006/customXml" ds:itemID="{C37CB1E2-D093-46E4-91B0-D2F8455E34EB}">
  <ds:schemaRefs>
    <ds:schemaRef ds:uri="http://purl.org/dc/terms/"/>
    <ds:schemaRef ds:uri="http://schemas.openxmlformats.org/package/2006/metadata/core-properties"/>
    <ds:schemaRef ds:uri="http://schemas.microsoft.com/office/2006/documentManagement/types"/>
    <ds:schemaRef ds:uri="326e7e15-26a6-4681-83db-7f2bb92fcb21"/>
    <ds:schemaRef ds:uri="4a28408e-3284-45f5-83f6-27529b7d0889"/>
    <ds:schemaRef ds:uri="http://purl.org/dc/elements/1.1/"/>
    <ds:schemaRef ds:uri="http://schemas.microsoft.com/office/2006/metadata/properties"/>
    <ds:schemaRef ds:uri="http://schemas.microsoft.com/sharepoint/v3"/>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57187CA0-72C1-4732-BC45-1B96538CD1C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PPT-Master</Template>
  <TotalTime>0</TotalTime>
  <Words>1146</Words>
  <Application>Microsoft Office PowerPoint</Application>
  <PresentationFormat>Benutzerdefiniert</PresentationFormat>
  <Paragraphs>187</Paragraphs>
  <Slides>14</Slides>
  <Notes>2</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14</vt:i4>
      </vt:variant>
    </vt:vector>
  </HeadingPairs>
  <TitlesOfParts>
    <vt:vector size="20" baseType="lpstr">
      <vt:lpstr>Arial</vt:lpstr>
      <vt:lpstr>Arial Black</vt:lpstr>
      <vt:lpstr>Calibri</vt:lpstr>
      <vt:lpstr>Wingdings</vt:lpstr>
      <vt:lpstr>Standard</vt:lpstr>
      <vt:lpstr>4-zu-3-Projektion</vt:lpstr>
      <vt:lpstr>Modul 2550 Teilhabe am Arbeitsleben II Einführungsveranstaltung</vt:lpstr>
      <vt:lpstr>Agenda</vt:lpstr>
      <vt:lpstr>Studienschwerpunkt Teilhabe am Arbeitsleben in Studiengang BBB Die Pflichtmodule – 52 LVS</vt:lpstr>
      <vt:lpstr>Modulübersicht – Lehrveranstaltungen Prof. Dr. Keller Themenübersicht, Termine noch nicht festgelegt, 04.05.23</vt:lpstr>
      <vt:lpstr>Die Prüfungsleistung</vt:lpstr>
      <vt:lpstr>Prüfungsleistung</vt:lpstr>
      <vt:lpstr>Forschungsaktivitäten  Work4Psy -1-</vt:lpstr>
      <vt:lpstr>Forschungsaktivitäten Include³ -1-</vt:lpstr>
      <vt:lpstr>Forschungsaktivitäten Include³ -2- </vt:lpstr>
      <vt:lpstr>Forschungsaktivitäten Include³ -3- </vt:lpstr>
      <vt:lpstr>Forschungsaktivitäten Zukunft_inklusiv -1-</vt:lpstr>
      <vt:lpstr>Forschungsaktivitäten Zukunft_inklusiv -2-</vt:lpstr>
      <vt:lpstr>Forschungsaktivitäten Zukunft_inklusiv -3-</vt:lpstr>
      <vt:lpstr>Vielen Dank!</vt:lpstr>
    </vt:vector>
  </TitlesOfParts>
  <Company>Bundesagentur für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Hybride Lehrräume PPT</dc:title>
  <dc:creator>Mamas Rukiye</dc:creator>
  <cp:lastModifiedBy>Keller Silvia</cp:lastModifiedBy>
  <cp:revision>114</cp:revision>
  <cp:lastPrinted>2023-05-09T08:16:26Z</cp:lastPrinted>
  <dcterms:created xsi:type="dcterms:W3CDTF">2021-03-25T13:05:30Z</dcterms:created>
  <dcterms:modified xsi:type="dcterms:W3CDTF">2023-05-10T09:05:05Z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0x0101001CF96C0210194FB2B5E0D8BCB7BAF92300368059CA7DD5F24EA34F5BC30491613E</vt:lpwstr>
  </property>
  <property fmtid="{D5CDD505-2E9C-101B-9397-08002B2CF9AE}" pid="3" name="_dlc_policyId">
    <vt:lpwstr>0x0101001CF96C0210194FB2B5E0D8BCB7BAF923|793854149</vt:lpwstr>
  </property>
  <property fmtid="{D5CDD505-2E9C-101B-9397-08002B2CF9AE}" pid="4" name="ItemRetentionFormula">
    <vt:lpwstr>&lt;formula id="Erste Wiedervorlage Ereignis" /&gt;</vt:lpwstr>
  </property>
  <property fmtid="{D5CDD505-2E9C-101B-9397-08002B2CF9AE}" pid="5" name="Schlagwort">
    <vt:lpwstr>5700;#Master|c563375f-e10e-46fe-b13c-791852c7db25</vt:lpwstr>
  </property>
  <property fmtid="{D5CDD505-2E9C-101B-9397-08002B2CF9AE}" pid="6" name="FederfuehrendesAktenzeichen">
    <vt:lpwstr>281;#1306-Marketing-Allgemeines|0e13ae99-b010-49d9-a4ae-7bfe4a15dd6b</vt:lpwstr>
  </property>
  <property fmtid="{D5CDD505-2E9C-101B-9397-08002B2CF9AE}" pid="7" name="BARollen">
    <vt:lpwstr/>
  </property>
  <property fmtid="{D5CDD505-2E9C-101B-9397-08002B2CF9AE}" pid="8" name="IntranetRollen">
    <vt:lpwstr/>
  </property>
  <property fmtid="{D5CDD505-2E9C-101B-9397-08002B2CF9AE}" pid="9" name="Fachverfahren">
    <vt:lpwstr/>
  </property>
  <property fmtid="{D5CDD505-2E9C-101B-9397-08002B2CF9AE}" pid="10" name="RaeumlicherGeltungsbereich">
    <vt:lpwstr>3252;#zentral|b40d445c-72b9-4f7a-ad06-ed34ad857622</vt:lpwstr>
  </property>
  <property fmtid="{D5CDD505-2E9C-101B-9397-08002B2CF9AE}" pid="11" name="MitfuehrendeAktenzeichen">
    <vt:lpwstr/>
  </property>
  <property fmtid="{D5CDD505-2E9C-101B-9397-08002B2CF9AE}" pid="12" name="IntranetRollenTaxHTField0">
    <vt:lpwstr/>
  </property>
</Properties>
</file>